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257" r:id="rId3"/>
    <p:sldId id="258" r:id="rId4"/>
    <p:sldId id="259" r:id="rId5"/>
    <p:sldId id="321" r:id="rId6"/>
    <p:sldId id="261" r:id="rId7"/>
    <p:sldId id="262" r:id="rId8"/>
    <p:sldId id="333" r:id="rId9"/>
    <p:sldId id="273" r:id="rId10"/>
    <p:sldId id="274" r:id="rId11"/>
    <p:sldId id="275" r:id="rId12"/>
    <p:sldId id="276" r:id="rId13"/>
    <p:sldId id="337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4" r:id="rId22"/>
    <p:sldId id="277" r:id="rId23"/>
    <p:sldId id="278" r:id="rId24"/>
    <p:sldId id="279" r:id="rId25"/>
    <p:sldId id="280" r:id="rId26"/>
    <p:sldId id="281" r:id="rId27"/>
    <p:sldId id="285" r:id="rId28"/>
    <p:sldId id="287" r:id="rId29"/>
    <p:sldId id="288" r:id="rId30"/>
    <p:sldId id="322" r:id="rId31"/>
    <p:sldId id="289" r:id="rId32"/>
    <p:sldId id="290" r:id="rId33"/>
    <p:sldId id="291" r:id="rId34"/>
    <p:sldId id="292" r:id="rId35"/>
    <p:sldId id="294" r:id="rId36"/>
    <p:sldId id="325" r:id="rId37"/>
    <p:sldId id="324" r:id="rId38"/>
    <p:sldId id="293" r:id="rId39"/>
    <p:sldId id="336" r:id="rId40"/>
    <p:sldId id="308" r:id="rId41"/>
    <p:sldId id="309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72E"/>
    <a:srgbClr val="022D9B"/>
    <a:srgbClr val="5CC5FF"/>
    <a:srgbClr val="4ABEFF"/>
    <a:srgbClr val="152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90871" autoAdjust="0"/>
  </p:normalViewPr>
  <p:slideViewPr>
    <p:cSldViewPr>
      <p:cViewPr>
        <p:scale>
          <a:sx n="100" d="100"/>
          <a:sy n="100" d="100"/>
        </p:scale>
        <p:origin x="-79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906"/>
    </p:cViewPr>
  </p:sorterViewPr>
  <p:notesViewPr>
    <p:cSldViewPr>
      <p:cViewPr varScale="1">
        <p:scale>
          <a:sx n="152" d="100"/>
          <a:sy n="152" d="100"/>
        </p:scale>
        <p:origin x="-383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19324905-4586-9849-B0CB-EDE86AB94449}" type="slidenum">
              <a:rPr lang="en-US"/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3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CFC947A3-E2F4-9B43-B61C-6E4B487516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2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People over worry about the typhoon coming and insurance stocks</a:t>
            </a:r>
            <a:r>
              <a:rPr lang="en-US" baseline="0" dirty="0" smtClean="0"/>
              <a:t> are too over-sold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57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usually</a:t>
            </a:r>
            <a:r>
              <a:rPr lang="en-US" baseline="0" dirty="0" smtClean="0"/>
              <a:t> not just a single static value of sentiment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65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 from Corpus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Corpus, Treebank:</a:t>
            </a:r>
            <a:r>
              <a:rPr lang="en-US" baseline="0" dirty="0" smtClean="0"/>
              <a:t> manually prepare a lot data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Expected value = 15 for</a:t>
            </a:r>
            <a:r>
              <a:rPr lang="en-US" baseline="0" dirty="0" smtClean="0"/>
              <a:t> coin flip and is better</a:t>
            </a:r>
          </a:p>
          <a:p>
            <a:r>
              <a:rPr lang="en-US" baseline="0" dirty="0" smtClean="0"/>
              <a:t>But the key point is the sentiment shift affect decision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38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what’s the problem of this type of sentiment?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42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the Excel files from Google</a:t>
            </a:r>
            <a:r>
              <a:rPr lang="en-US" baseline="0" dirty="0" smtClean="0"/>
              <a:t> Drive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18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FB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371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similar</a:t>
            </a:r>
            <a:r>
              <a:rPr lang="en-US" baseline="0" dirty="0" smtClean="0"/>
              <a:t> way in Datatact FB – how frequency of comment from single person</a:t>
            </a:r>
          </a:p>
          <a:p>
            <a:r>
              <a:rPr lang="en-US" baseline="0" dirty="0" smtClean="0"/>
              <a:t>Text similarity in progress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44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FB post and comment is like news vs social</a:t>
            </a:r>
            <a:r>
              <a:rPr lang="en-US" baseline="0" dirty="0" smtClean="0"/>
              <a:t> feeds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97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-7456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144" y="2852936"/>
            <a:ext cx="6332240" cy="1107554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6144" y="4077072"/>
            <a:ext cx="6116216" cy="1944216"/>
          </a:xfrm>
        </p:spPr>
        <p:txBody>
          <a:bodyPr/>
          <a:lstStyle>
            <a:lvl1pPr marL="0" indent="0" algn="l">
              <a:buNone/>
              <a:defRPr sz="2600">
                <a:solidFill>
                  <a:srgbClr val="152E8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/>
            </a:lvl1pPr>
          </a:lstStyle>
          <a:p>
            <a:fld id="{5DD0A2D2-7EFB-5840-AF99-D605BC1B2F97}" type="slidenum">
              <a:rPr lang="en-US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68072" cy="1143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528" y="1556792"/>
            <a:ext cx="8668072" cy="47594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019300" cy="5791200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5905500" cy="5791200"/>
          </a:xfrm>
        </p:spPr>
        <p:txBody>
          <a:bodyPr vert="eaVert"/>
          <a:lstStyle>
            <a:lvl1pPr>
              <a:defRPr sz="2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2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1520" y="1700808"/>
            <a:ext cx="8740080" cy="4536504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5256584" cy="854968"/>
          </a:xfrm>
        </p:spPr>
        <p:txBody>
          <a:bodyPr/>
          <a:lstStyle>
            <a:lvl1pPr>
              <a:defRPr sz="22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1412776"/>
            <a:ext cx="6264696" cy="475252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3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0"/>
            <a:ext cx="6264696" cy="1224136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5" name="Picture 4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1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3645024"/>
            <a:ext cx="6480720" cy="2376263"/>
          </a:xfrm>
        </p:spPr>
        <p:txBody>
          <a:bodyPr anchor="t"/>
          <a:lstStyle>
            <a:lvl1pPr algn="l">
              <a:lnSpc>
                <a:spcPct val="90000"/>
              </a:lnSpc>
              <a:defRPr sz="3200" b="0" cap="none">
                <a:solidFill>
                  <a:srgbClr val="022D9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664" y="2564904"/>
            <a:ext cx="6480720" cy="1008112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22D9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543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302B3540-29DB-9849-B58B-883D2E76A773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2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916832"/>
            <a:ext cx="4032448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9992" y="1916832"/>
            <a:ext cx="4347592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0772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476672"/>
            <a:ext cx="82296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916832"/>
            <a:ext cx="4040188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678931"/>
            <a:ext cx="4040188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8749" y="1916832"/>
            <a:ext cx="4041775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8749" y="2678931"/>
            <a:ext cx="4041775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3" name="Picture 12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6516"/>
            <a:ext cx="8077200" cy="11430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7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404664"/>
            <a:ext cx="4968552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20" y="2132856"/>
            <a:ext cx="3528392" cy="41044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3528392" cy="1162050"/>
          </a:xfrm>
        </p:spPr>
        <p:txBody>
          <a:bodyPr/>
          <a:lstStyle>
            <a:lvl1pPr algn="l">
              <a:defRPr sz="2000" b="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1" name="Picture 10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36" y="5024537"/>
            <a:ext cx="7993904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536" y="836712"/>
            <a:ext cx="7993904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536" y="5581527"/>
            <a:ext cx="7993904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336" y="397024"/>
            <a:ext cx="842912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844824"/>
            <a:ext cx="83529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8768" y="6525344"/>
            <a:ext cx="190500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712" y="6525344"/>
            <a:ext cx="50405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fld id="{B9D5C80D-9CA5-F142-8586-263522C565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Times" charset="0"/>
        <a:buChar char="•"/>
        <a:defRPr sz="26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Wingdings" charset="0"/>
        <a:buChar char="§"/>
        <a:defRPr sz="24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–"/>
        <a:defRPr sz="20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WU1-zCf_lE5R6_arVlw4Y7RtUnhEK2Y9/view?usp=shar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ial.thomsonreuters.com/content/dam/openweb/documents/pdf/financial/marketpsych-indices-brochure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si.com.hk/eng/indexes/all-indexes/volatilityinde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ust.hk/~maling/Project/Report-2.doc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pi.sentdex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nlp.stanford.edu/sentiment/treebank.html" TargetMode="External"/><Relationship Id="rId4" Type="http://schemas.openxmlformats.org/officeDocument/2006/relationships/hyperlink" Target="https://colab.research.google.com/github/kenwkliu/ideas/blob/master/colab/nlp.ipynb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rojector.tensorflow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_Rupert_Firth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word2vec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gender-bias-word-embeddings-76d9806a0e17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ai.tencent.com/ailab/nlp/embedding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medium.com/s/story/spotifys-discover-weekly-how-machine-learning-finds-your-new-music-19a41ab76ef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itchfix.com/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multithreaded.stitchfix.com/blog/2015/03/11/word-is-worth-a-thousand-vectors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lab.research.google.com/github/kenwkliu/ideas/blob/master/colab/w2vMovieSentiment.ipynb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hyperlink" Target="https://talktotransformer.com/" TargetMode="External"/><Relationship Id="rId7" Type="http://schemas.openxmlformats.org/officeDocument/2006/relationships/hyperlink" Target="https://ideasai.ne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blog/openai-api/" TargetMode="External"/><Relationship Id="rId5" Type="http://schemas.openxmlformats.org/officeDocument/2006/relationships/hyperlink" Target="https://openai.com/blog/better-language-models/" TargetMode="External"/><Relationship Id="rId4" Type="http://schemas.openxmlformats.org/officeDocument/2006/relationships/hyperlink" Target="https://leemeng.tw/gpt2-language-model-generate-chinese-jing-yong-novel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mag.com/commentary/356586/the-30-year-ai-scare-cyc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omberg.com/quote/BUZ: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://buzzindexes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isentium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venpack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cialmarketanalytics.wordpress.com/2015/10/27/social-media-and-smart-beta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tribune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heatlantic.com/magazine/archive/2017/09/when-silicon-valley-took-over-journalism/534195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7EZ3G7XBcRJbjBrVmhIaWdJUzA/view?usp=sharing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nlp.stanford.edu:8080/sentiment/rntnDemo.html" TargetMode="External"/><Relationship Id="rId5" Type="http://schemas.openxmlformats.org/officeDocument/2006/relationships/hyperlink" Target="https://drive.google.com/file/d/0B7EZ3G7XBcRJb3FhVWJPMmM1Zk0/view?usp=sharing" TargetMode="External"/><Relationship Id="rId4" Type="http://schemas.openxmlformats.org/officeDocument/2006/relationships/hyperlink" Target="https://drive.google.com/file/d/0B7EZ3G7XBcRJNkFqSlNCS2xVZUk/view?usp=shar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enwkliu/ideas/blob/master/colab/SentimentTrading.ipyn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1680" y="2852936"/>
            <a:ext cx="6192688" cy="1368152"/>
          </a:xfrm>
        </p:spPr>
        <p:txBody>
          <a:bodyPr/>
          <a:lstStyle/>
          <a:p>
            <a:r>
              <a:rPr lang="en-US" dirty="0"/>
              <a:t>Big Data, </a:t>
            </a:r>
            <a:r>
              <a:rPr lang="en-US" dirty="0" smtClean="0"/>
              <a:t>AI, Machine Learning, Investment and Algo Trading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221088"/>
            <a:ext cx="5832648" cy="1800200"/>
          </a:xfrm>
        </p:spPr>
        <p:txBody>
          <a:bodyPr/>
          <a:lstStyle/>
          <a:p>
            <a:pPr algn="l"/>
            <a:r>
              <a:rPr lang="en-US" dirty="0" smtClean="0"/>
              <a:t>Ken Liu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Named entity </a:t>
            </a:r>
            <a:r>
              <a:rPr lang="en-US" sz="1600" b="1" dirty="0" smtClean="0"/>
              <a:t>extraction</a:t>
            </a:r>
            <a:r>
              <a:rPr lang="en-US" sz="1600" dirty="0" smtClean="0"/>
              <a:t>: </a:t>
            </a:r>
            <a:r>
              <a:rPr lang="en-US" sz="1600" b="1" dirty="0">
                <a:solidFill>
                  <a:srgbClr val="0070C0"/>
                </a:solidFill>
              </a:rPr>
              <a:t>extract</a:t>
            </a:r>
            <a:r>
              <a:rPr lang="en-US" sz="1600" dirty="0" smtClean="0"/>
              <a:t> </a:t>
            </a:r>
            <a:r>
              <a:rPr lang="en-US" sz="1600" dirty="0"/>
              <a:t>the identity of the </a:t>
            </a:r>
            <a:r>
              <a:rPr lang="en-US" sz="1600" dirty="0" smtClean="0"/>
              <a:t>speaker, places/addresses</a:t>
            </a:r>
            <a:r>
              <a:rPr lang="en-US" sz="1600" dirty="0"/>
              <a:t>, organizations, products/brands</a:t>
            </a:r>
            <a:r>
              <a:rPr lang="en-US" sz="16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Theme </a:t>
            </a:r>
            <a:r>
              <a:rPr lang="en-US" sz="1600" b="1" dirty="0"/>
              <a:t>and category extraction</a:t>
            </a:r>
            <a:r>
              <a:rPr lang="en-US" sz="1600" dirty="0"/>
              <a:t>: </a:t>
            </a:r>
            <a:r>
              <a:rPr lang="en-US" sz="1600" b="1" dirty="0" smtClean="0">
                <a:solidFill>
                  <a:srgbClr val="0070C0"/>
                </a:solidFill>
              </a:rPr>
              <a:t>Theme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/>
              <a:t>is </a:t>
            </a:r>
            <a:r>
              <a:rPr lang="en-US" sz="1600" dirty="0" smtClean="0"/>
              <a:t>for </a:t>
            </a:r>
            <a:r>
              <a:rPr lang="en-US" sz="1600" dirty="0"/>
              <a:t>important phrases </a:t>
            </a:r>
            <a:r>
              <a:rPr lang="en-US" sz="1600" dirty="0" smtClean="0"/>
              <a:t>e.g. “Fed </a:t>
            </a:r>
            <a:r>
              <a:rPr lang="en-US" sz="1600" dirty="0"/>
              <a:t>hike</a:t>
            </a:r>
            <a:r>
              <a:rPr lang="en-US" sz="1600" dirty="0" smtClean="0"/>
              <a:t>”, “</a:t>
            </a:r>
            <a:r>
              <a:rPr lang="en-US" sz="1600" dirty="0"/>
              <a:t>Middle-Eastern crisis</a:t>
            </a:r>
            <a:r>
              <a:rPr lang="en-US" sz="1600" dirty="0" smtClean="0"/>
              <a:t>”; </a:t>
            </a:r>
            <a:r>
              <a:rPr lang="en-US" sz="1600" b="1" dirty="0">
                <a:solidFill>
                  <a:srgbClr val="0070C0"/>
                </a:solidFill>
              </a:rPr>
              <a:t>Category</a:t>
            </a:r>
            <a:r>
              <a:rPr lang="en-US" sz="1600" dirty="0" smtClean="0"/>
              <a:t> </a:t>
            </a:r>
            <a:r>
              <a:rPr lang="en-US" sz="1600" dirty="0"/>
              <a:t>refers to pre-defined buckets into which the sentiment </a:t>
            </a:r>
            <a:r>
              <a:rPr lang="en-US" sz="1600" dirty="0" smtClean="0"/>
              <a:t>score could </a:t>
            </a:r>
            <a:r>
              <a:rPr lang="en-US" sz="1600" dirty="0"/>
              <a:t>be </a:t>
            </a:r>
            <a:r>
              <a:rPr lang="en-US" sz="1600" dirty="0" smtClean="0"/>
              <a:t>aggregated e.g. </a:t>
            </a:r>
            <a:r>
              <a:rPr lang="en-US" sz="1600" dirty="0"/>
              <a:t>stock ticker. 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Sentiment</a:t>
            </a:r>
            <a:r>
              <a:rPr lang="en-US" sz="1600" dirty="0"/>
              <a:t>: </a:t>
            </a:r>
            <a:r>
              <a:rPr lang="en-US" sz="1600" dirty="0" smtClean="0"/>
              <a:t>a </a:t>
            </a:r>
            <a:r>
              <a:rPr lang="en-US" sz="1600" b="1" dirty="0">
                <a:solidFill>
                  <a:srgbClr val="0070C0"/>
                </a:solidFill>
              </a:rPr>
              <a:t>sentiment score</a:t>
            </a:r>
            <a:r>
              <a:rPr lang="en-US" sz="1600" dirty="0"/>
              <a:t> is assigned to the </a:t>
            </a:r>
            <a:r>
              <a:rPr lang="en-US" sz="1600" dirty="0" smtClean="0"/>
              <a:t>article (assume </a:t>
            </a:r>
            <a:r>
              <a:rPr lang="en-US" sz="1600" dirty="0"/>
              <a:t>an investor having a </a:t>
            </a:r>
            <a:r>
              <a:rPr lang="en-US" sz="1600" b="1" dirty="0">
                <a:solidFill>
                  <a:srgbClr val="0070C0"/>
                </a:solidFill>
              </a:rPr>
              <a:t>long position </a:t>
            </a:r>
            <a:r>
              <a:rPr lang="en-US" sz="1600" dirty="0" smtClean="0"/>
              <a:t>in </a:t>
            </a:r>
            <a:r>
              <a:rPr lang="en-US" sz="1600" dirty="0"/>
              <a:t>the security mentioned were to read this news or tweet, is he/she bullish, bearish or </a:t>
            </a:r>
            <a:r>
              <a:rPr lang="en-US" sz="1600" dirty="0" smtClean="0"/>
              <a:t>neutral on </a:t>
            </a:r>
            <a:r>
              <a:rPr lang="en-US" sz="1600" dirty="0"/>
              <a:t>his/her holdings?).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Time Frame</a:t>
            </a:r>
            <a:r>
              <a:rPr lang="en-US" sz="1600" dirty="0"/>
              <a:t>: </a:t>
            </a:r>
            <a:r>
              <a:rPr lang="en-US" sz="1600" dirty="0" smtClean="0"/>
              <a:t>timestamped </a:t>
            </a:r>
            <a:r>
              <a:rPr lang="en-US" sz="1600" dirty="0"/>
              <a:t>sentiment </a:t>
            </a:r>
            <a:r>
              <a:rPr lang="en-US" sz="1600" dirty="0" smtClean="0"/>
              <a:t>score such as </a:t>
            </a:r>
            <a:r>
              <a:rPr lang="en-US" sz="1600" b="1" dirty="0">
                <a:solidFill>
                  <a:srgbClr val="0070C0"/>
                </a:solidFill>
              </a:rPr>
              <a:t>aggregated over a time period </a:t>
            </a:r>
            <a:r>
              <a:rPr lang="en-US" sz="1600" dirty="0" smtClean="0"/>
              <a:t>(e.g.  </a:t>
            </a:r>
            <a:r>
              <a:rPr lang="en-US" sz="1600" dirty="0"/>
              <a:t>a day), in order to produce date-entity-sentiment tuples. Such tuples form the basis of a trading </a:t>
            </a:r>
            <a:r>
              <a:rPr lang="en-US" sz="1600" dirty="0" smtClean="0"/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411853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Relevance </a:t>
            </a:r>
            <a:r>
              <a:rPr lang="en-US" sz="1600" b="1" dirty="0"/>
              <a:t>and Influence</a:t>
            </a:r>
            <a:r>
              <a:rPr lang="en-US" sz="1600" dirty="0"/>
              <a:t>: </a:t>
            </a:r>
            <a:r>
              <a:rPr lang="en-US" sz="1600" dirty="0" smtClean="0"/>
              <a:t>a metric </a:t>
            </a:r>
            <a:r>
              <a:rPr lang="en-US" sz="1600" dirty="0"/>
              <a:t>of relevance is assigned </a:t>
            </a:r>
            <a:r>
              <a:rPr lang="en-US" sz="1600" dirty="0" smtClean="0"/>
              <a:t>based </a:t>
            </a:r>
            <a:r>
              <a:rPr lang="en-US" sz="1600" dirty="0"/>
              <a:t>on its </a:t>
            </a:r>
            <a:r>
              <a:rPr lang="en-US" sz="1600" b="1" dirty="0">
                <a:solidFill>
                  <a:srgbClr val="0070C0"/>
                </a:solidFill>
              </a:rPr>
              <a:t>relation to </a:t>
            </a:r>
            <a:r>
              <a:rPr lang="en-US" sz="1600" b="1" dirty="0" smtClean="0">
                <a:solidFill>
                  <a:srgbClr val="0070C0"/>
                </a:solidFill>
              </a:rPr>
              <a:t>the traded </a:t>
            </a:r>
            <a:r>
              <a:rPr lang="en-US" sz="1600" b="1" dirty="0">
                <a:solidFill>
                  <a:srgbClr val="0070C0"/>
                </a:solidFill>
              </a:rPr>
              <a:t>assets</a:t>
            </a:r>
            <a:r>
              <a:rPr lang="en-US" sz="1600" dirty="0"/>
              <a:t>. </a:t>
            </a:r>
            <a:r>
              <a:rPr lang="en-US" sz="1600" dirty="0" smtClean="0"/>
              <a:t>Another </a:t>
            </a:r>
            <a:r>
              <a:rPr lang="en-US" sz="1600" dirty="0"/>
              <a:t>metric of influence is assigned to the </a:t>
            </a:r>
            <a:r>
              <a:rPr lang="en-US" sz="1600" dirty="0" smtClean="0"/>
              <a:t>article/tweet. </a:t>
            </a:r>
            <a:r>
              <a:rPr lang="en-US" sz="1600" dirty="0"/>
              <a:t>It could be based on </a:t>
            </a:r>
            <a:r>
              <a:rPr lang="en-US" sz="1600" b="1" dirty="0" smtClean="0">
                <a:solidFill>
                  <a:srgbClr val="0070C0"/>
                </a:solidFill>
              </a:rPr>
              <a:t>popularity</a:t>
            </a:r>
            <a:r>
              <a:rPr lang="en-US" sz="1600" dirty="0" smtClean="0"/>
              <a:t> of </a:t>
            </a:r>
            <a:r>
              <a:rPr lang="en-US" sz="1600" dirty="0"/>
              <a:t>author, links to </a:t>
            </a:r>
            <a:r>
              <a:rPr lang="en-US" sz="1600" dirty="0" smtClean="0"/>
              <a:t>other prominent </a:t>
            </a:r>
            <a:r>
              <a:rPr lang="en-US" sz="1600" dirty="0"/>
              <a:t>authors, etc.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752568"/>
              </p:ext>
            </p:extLst>
          </p:nvPr>
        </p:nvGraphicFramePr>
        <p:xfrm>
          <a:off x="755576" y="2636912"/>
          <a:ext cx="4104456" cy="33120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40160"/>
                <a:gridCol w="2664296"/>
              </a:tblGrid>
              <a:tr h="28803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r>
                        <a:rPr lang="en-US" sz="1400" baseline="0" dirty="0" smtClean="0"/>
                        <a:t> Code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EXCLUSIVE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Bloomberg News Exclusives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Congress, U.S.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The White House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Top Stories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FED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Federal Reserve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USGOV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U.S. Government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USECO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U.S. Economy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ELECT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Elections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GLOBALMACR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Global Macro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METRO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MetroRolitan</a:t>
                      </a:r>
                      <a:r>
                        <a:rPr lang="en-US" sz="1200" u="none" strike="noStrike" dirty="0">
                          <a:effectLst/>
                        </a:rPr>
                        <a:t>-area News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560" y="5960313"/>
            <a:ext cx="5302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Which news will move the market based on the topic (Source: Bloomberg)</a:t>
            </a:r>
            <a:endParaRPr lang="en-US" sz="1200" dirty="0"/>
          </a:p>
        </p:txBody>
      </p:sp>
      <p:pic>
        <p:nvPicPr>
          <p:cNvPr id="1028" name="Picture 4" descr="donald trump twitter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913" y="2852936"/>
            <a:ext cx="1721768" cy="1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40152" y="4725144"/>
            <a:ext cx="1866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 about </a:t>
            </a:r>
          </a:p>
          <a:p>
            <a:r>
              <a:rPr lang="en-US" sz="2000" dirty="0" smtClean="0"/>
              <a:t>Donald Trump </a:t>
            </a:r>
          </a:p>
          <a:p>
            <a:r>
              <a:rPr lang="en-US" sz="2000" dirty="0" smtClean="0"/>
              <a:t>Twitter?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87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483768" y="1628800"/>
            <a:ext cx="3816424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>
                <a:hlinkClick r:id="rId3"/>
              </a:rPr>
              <a:t>News with Sentiment from Reuters</a:t>
            </a:r>
            <a:endParaRPr lang="en-US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499246"/>
              </p:ext>
            </p:extLst>
          </p:nvPr>
        </p:nvGraphicFramePr>
        <p:xfrm>
          <a:off x="539552" y="2060848"/>
          <a:ext cx="7992888" cy="4240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/>
                <a:gridCol w="6264696"/>
              </a:tblGrid>
              <a:tr h="3600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urgency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differentiates story types (1: alert, 3: article)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assetCodes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list of assets mentioned in the item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relevance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indicating the relevance of the news item to the asset. It ranges from 0 to 1. If the asset is mentioned in the headline, the relevance is set to 1. When the item is an alert (urgency == 1), relevance should be gauged by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firstMentionSentence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instead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sentimentClass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indicates the predominant sentiment class for this news item with respect to the asset. The indicated class is the one with the highest probability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noveltyCount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Novelty of the content within a news item on a particular asset. It is calculated by comparing it with the asset-specific text over a cache of previous news items that contain the asset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volumeCount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Volume of news for each asset. A cache of previous news items is maintained and the number of news items that mention the asset within each of five historical periods is calculated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20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pic>
        <p:nvPicPr>
          <p:cNvPr id="1026" name="Picture 2" descr="Illustration of a typical trend following trading strategy | Download 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221088"/>
            <a:ext cx="3240360" cy="169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tcoin Arbitrage: Can you profit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64407"/>
            <a:ext cx="26479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1840" y="1556792"/>
            <a:ext cx="5400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err="1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noveltyCount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can be used for </a:t>
            </a:r>
            <a:r>
              <a:rPr lang="en-US" sz="1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arbitrage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type of strategies. Example:</a:t>
            </a:r>
            <a:b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 smtClean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 i="1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Arbitrage</a:t>
            </a:r>
            <a:r>
              <a:rPr lang="en-US" sz="1800" i="1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Ant IPO delay. Sell Alibaba when the news come out and buy it back when price dropped</a:t>
            </a:r>
          </a:p>
          <a:p>
            <a:pPr lvl="1"/>
            <a:endParaRPr lang="en-US" sz="1800" dirty="0" smtClean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 smtClean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 smtClean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err="1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volumeCount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can be used for </a:t>
            </a:r>
            <a:r>
              <a:rPr lang="en-US" sz="1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momentum 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of strategies. 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 i="1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 Following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Tech stocks are over-priced. Many research and news reported the funds starts to sell the tech stocks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88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/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financial.thomsonreuters.com/content/dam/openweb/documents/pdf/financial/marketpsych-indices-brochure.pdf</a:t>
            </a:r>
            <a:endParaRPr lang="en-US" sz="1800" dirty="0" smtClean="0"/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High-speed </a:t>
            </a:r>
            <a:r>
              <a:rPr lang="en-US" sz="1800" dirty="0"/>
              <a:t>text analysis on news and social media across the internet </a:t>
            </a:r>
            <a:r>
              <a:rPr lang="en-US" sz="1800" dirty="0" smtClean="0"/>
              <a:t>globally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Identifying </a:t>
            </a:r>
            <a:r>
              <a:rPr lang="en-US" sz="1800" dirty="0"/>
              <a:t>media references to 187 countries, 12,000+ global companies, 61 stock indexes, 45 currencies, 36 commodities.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Derived </a:t>
            </a:r>
            <a:r>
              <a:rPr lang="en-US" sz="1800" dirty="0"/>
              <a:t>from 2,000 news and 800 social media sources.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Separate </a:t>
            </a:r>
            <a:r>
              <a:rPr lang="en-US" sz="1800" b="1" dirty="0">
                <a:solidFill>
                  <a:srgbClr val="0070C0"/>
                </a:solidFill>
              </a:rPr>
              <a:t>news and social feeds</a:t>
            </a:r>
            <a:r>
              <a:rPr lang="en-US" sz="1800" dirty="0"/>
              <a:t>. </a:t>
            </a:r>
          </a:p>
          <a:p>
            <a:r>
              <a:rPr lang="en-US" sz="1800" dirty="0" smtClean="0"/>
              <a:t>• 	History </a:t>
            </a:r>
            <a:r>
              <a:rPr lang="en-US" sz="1800" dirty="0"/>
              <a:t>from 1998-present for both news and social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Uses </a:t>
            </a:r>
            <a:r>
              <a:rPr lang="en-US" sz="1800" dirty="0"/>
              <a:t>patented natural language processing </a:t>
            </a:r>
            <a:r>
              <a:rPr lang="en-US" sz="1800" dirty="0" smtClean="0"/>
              <a:t>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Highly </a:t>
            </a:r>
            <a:r>
              <a:rPr lang="en-US" sz="1800" dirty="0"/>
              <a:t>dimensional: Emotions and complex meanings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741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" y="1665362"/>
            <a:ext cx="9030876" cy="401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73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" y="1507629"/>
            <a:ext cx="909557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8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 smtClean="0"/>
              <a:t>Sentiment </a:t>
            </a:r>
            <a:r>
              <a:rPr lang="en-US" sz="2000" dirty="0"/>
              <a:t>and news flow are non-linear.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1</a:t>
            </a:r>
            <a:r>
              <a:rPr lang="en-US" sz="1800" b="1" dirty="0"/>
              <a:t>. Z-scores: </a:t>
            </a:r>
            <a:r>
              <a:rPr lang="en-US" sz="1800" dirty="0"/>
              <a:t>Sentiment deltas or rates of change. </a:t>
            </a:r>
            <a:r>
              <a:rPr lang="en-US" sz="1800" dirty="0" smtClean="0"/>
              <a:t>Identify </a:t>
            </a:r>
            <a:r>
              <a:rPr lang="en-US" sz="1800" dirty="0"/>
              <a:t>market </a:t>
            </a:r>
            <a:r>
              <a:rPr lang="en-US" sz="1800" b="1" dirty="0">
                <a:solidFill>
                  <a:srgbClr val="0070C0"/>
                </a:solidFill>
              </a:rPr>
              <a:t>moving events</a:t>
            </a:r>
            <a:r>
              <a:rPr lang="en-US" sz="1800" dirty="0"/>
              <a:t>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2</a:t>
            </a:r>
            <a:r>
              <a:rPr lang="en-US" sz="1800" b="1" dirty="0"/>
              <a:t>. Decision Trees: </a:t>
            </a:r>
            <a:r>
              <a:rPr lang="en-US" sz="1800" dirty="0"/>
              <a:t>Improves detection of price overreaction and </a:t>
            </a:r>
            <a:r>
              <a:rPr lang="en-US" sz="1800" dirty="0" smtClean="0"/>
              <a:t>under-reaction. </a:t>
            </a:r>
            <a:r>
              <a:rPr lang="en-US" sz="1800" dirty="0"/>
              <a:t>Sentiment </a:t>
            </a:r>
            <a:r>
              <a:rPr lang="en-US" sz="1800" b="1" dirty="0">
                <a:solidFill>
                  <a:srgbClr val="0070C0"/>
                </a:solidFill>
              </a:rPr>
              <a:t>conditioned on fundamental or technical factors </a:t>
            </a:r>
            <a:r>
              <a:rPr lang="en-US" sz="1800" dirty="0" smtClean="0"/>
              <a:t>e.g. stock </a:t>
            </a:r>
            <a:r>
              <a:rPr lang="en-US" sz="1800" dirty="0"/>
              <a:t>options </a:t>
            </a:r>
            <a:r>
              <a:rPr lang="en-US" sz="1800" dirty="0" smtClean="0"/>
              <a:t>put/call </a:t>
            </a:r>
            <a:r>
              <a:rPr lang="en-US" sz="1800" dirty="0"/>
              <a:t>ratio, VIX, </a:t>
            </a:r>
            <a:r>
              <a:rPr lang="en-US" sz="1800" dirty="0">
                <a:hlinkClick r:id="rId3"/>
              </a:rPr>
              <a:t>HSI volatility </a:t>
            </a:r>
            <a:r>
              <a:rPr lang="en-US" sz="1800" dirty="0" smtClean="0">
                <a:hlinkClick r:id="rId3"/>
              </a:rPr>
              <a:t>index</a:t>
            </a:r>
            <a:endParaRPr lang="en-US" sz="1800" dirty="0"/>
          </a:p>
          <a:p>
            <a:endParaRPr lang="en-US" sz="1800" b="1" dirty="0" smtClean="0"/>
          </a:p>
          <a:p>
            <a:r>
              <a:rPr lang="en-US" sz="1800" b="1" dirty="0" smtClean="0"/>
              <a:t>3</a:t>
            </a:r>
            <a:r>
              <a:rPr lang="en-US" sz="1800" b="1" dirty="0"/>
              <a:t>. Moving average crossovers (MACDs): </a:t>
            </a:r>
            <a:r>
              <a:rPr lang="en-US" sz="1800" dirty="0" smtClean="0"/>
              <a:t>Reduces </a:t>
            </a:r>
            <a:r>
              <a:rPr lang="en-US" sz="1800" dirty="0"/>
              <a:t>noise and captures changes and drifts in </a:t>
            </a:r>
            <a:r>
              <a:rPr lang="en-US" sz="1800" b="1" dirty="0">
                <a:solidFill>
                  <a:srgbClr val="0070C0"/>
                </a:solidFill>
              </a:rPr>
              <a:t>sentiment over time</a:t>
            </a:r>
            <a:r>
              <a:rPr lang="en-US" sz="1800" dirty="0"/>
              <a:t>. Identifies trends and turns. </a:t>
            </a:r>
            <a:endParaRPr lang="en-US" sz="1800" dirty="0" smtClean="0"/>
          </a:p>
          <a:p>
            <a:pPr lvl="1"/>
            <a:r>
              <a:rPr lang="en-US" sz="1600" dirty="0" smtClean="0"/>
              <a:t>when </a:t>
            </a:r>
            <a:r>
              <a:rPr lang="en-US" sz="1600" dirty="0">
                <a:solidFill>
                  <a:srgbClr val="0070C0"/>
                </a:solidFill>
              </a:rPr>
              <a:t>short-term average crosses </a:t>
            </a:r>
            <a:r>
              <a:rPr lang="en-US" sz="1600" dirty="0" smtClean="0">
                <a:solidFill>
                  <a:srgbClr val="0070C0"/>
                </a:solidFill>
              </a:rPr>
              <a:t>a </a:t>
            </a:r>
            <a:r>
              <a:rPr lang="en-US" sz="1600" dirty="0">
                <a:solidFill>
                  <a:srgbClr val="0070C0"/>
                </a:solidFill>
              </a:rPr>
              <a:t>long-term </a:t>
            </a:r>
            <a:r>
              <a:rPr lang="en-US" sz="1600" dirty="0" smtClean="0">
                <a:solidFill>
                  <a:srgbClr val="0070C0"/>
                </a:solidFill>
              </a:rPr>
              <a:t>average </a:t>
            </a:r>
            <a:r>
              <a:rPr lang="en-US" sz="1600" dirty="0" smtClean="0"/>
              <a:t>-&gt; </a:t>
            </a:r>
            <a:r>
              <a:rPr lang="en-US" sz="1600" dirty="0" smtClean="0">
                <a:solidFill>
                  <a:srgbClr val="0070C0"/>
                </a:solidFill>
              </a:rPr>
              <a:t>momentum </a:t>
            </a:r>
            <a:r>
              <a:rPr lang="en-US" sz="1600" dirty="0">
                <a:solidFill>
                  <a:srgbClr val="0070C0"/>
                </a:solidFill>
              </a:rPr>
              <a:t>is shifting</a:t>
            </a:r>
            <a:r>
              <a:rPr lang="en-US" sz="1600" dirty="0"/>
              <a:t> in one direction and that a strong move is likely approaching. </a:t>
            </a:r>
            <a:endParaRPr lang="en-US" sz="1600" dirty="0" smtClean="0"/>
          </a:p>
          <a:p>
            <a:pPr lvl="1"/>
            <a:r>
              <a:rPr lang="en-US" sz="1600" dirty="0" smtClean="0"/>
              <a:t>A </a:t>
            </a:r>
            <a:r>
              <a:rPr lang="en-US" sz="1600" dirty="0"/>
              <a:t>buy signal is generated when the short-term average crosses above the long-term average, </a:t>
            </a:r>
            <a:r>
              <a:rPr lang="en-US" sz="1600" dirty="0" smtClean="0"/>
              <a:t>and vice versa for the sell signals</a:t>
            </a:r>
          </a:p>
          <a:p>
            <a:endParaRPr lang="en-US" sz="1800" dirty="0"/>
          </a:p>
          <a:p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43989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4007" r="2751" b="1897"/>
          <a:stretch/>
        </p:blipFill>
        <p:spPr>
          <a:xfrm>
            <a:off x="323528" y="1390651"/>
            <a:ext cx="8496944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3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15520" r="3959" b="2232"/>
          <a:stretch/>
        </p:blipFill>
        <p:spPr>
          <a:xfrm>
            <a:off x="107504" y="1397471"/>
            <a:ext cx="8805834" cy="498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3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339752" y="5589240"/>
            <a:ext cx="3744416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 smtClean="0">
                <a:hlinkClick r:id="rId3"/>
              </a:rPr>
              <a:t>Adam Cheng / </a:t>
            </a:r>
            <a:r>
              <a:rPr lang="en-US" sz="2000">
                <a:hlinkClick r:id="rId3"/>
              </a:rPr>
              <a:t>Ting </a:t>
            </a:r>
            <a:r>
              <a:rPr lang="en-US" sz="2000" smtClean="0">
                <a:hlinkClick r:id="rId3"/>
              </a:rPr>
              <a:t>Hai</a:t>
            </a:r>
            <a:r>
              <a:rPr lang="en-US" sz="2000" smtClean="0"/>
              <a:t> </a:t>
            </a:r>
            <a:r>
              <a:rPr lang="en-US" sz="2000" smtClean="0">
                <a:hlinkClick r:id="rId3"/>
              </a:rPr>
              <a:t>Effect </a:t>
            </a:r>
            <a:endParaRPr lang="en-US" sz="2000" dirty="0"/>
          </a:p>
        </p:txBody>
      </p:sp>
      <p:pic>
        <p:nvPicPr>
          <p:cNvPr id="9" name="圖片 1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944216"/>
            <a:ext cx="62198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121" y="392113"/>
            <a:ext cx="2988320" cy="187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43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" t="15183" r="4270" b="1896"/>
          <a:stretch/>
        </p:blipFill>
        <p:spPr>
          <a:xfrm>
            <a:off x="179512" y="1412776"/>
            <a:ext cx="8568952" cy="49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err="1"/>
              <a:t>Sentdex</a:t>
            </a:r>
            <a:r>
              <a:rPr lang="en-US" dirty="0"/>
              <a:t> Sentiment </a:t>
            </a:r>
            <a:r>
              <a:rPr lang="en-US" dirty="0" smtClean="0"/>
              <a:t>Signals API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60851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Frequency</a:t>
            </a:r>
            <a:r>
              <a:rPr lang="en-US" sz="1800" dirty="0" smtClean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by </a:t>
            </a:r>
            <a:r>
              <a:rPr lang="en-US" sz="1600" dirty="0"/>
              <a:t>the minute for </a:t>
            </a:r>
            <a:r>
              <a:rPr lang="en-US" sz="1600" dirty="0" smtClean="0"/>
              <a:t>the latest </a:t>
            </a:r>
            <a:r>
              <a:rPr lang="en-US" sz="1600" dirty="0"/>
              <a:t>24 </a:t>
            </a:r>
            <a:r>
              <a:rPr lang="en-US" sz="1600" dirty="0" smtClean="0"/>
              <a:t>hours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daily averages </a:t>
            </a:r>
            <a:r>
              <a:rPr lang="en-US" sz="1600" dirty="0"/>
              <a:t>updated every 10 </a:t>
            </a:r>
            <a:r>
              <a:rPr lang="en-US" sz="1600" dirty="0" smtClean="0"/>
              <a:t>minutes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Signals</a:t>
            </a:r>
            <a:r>
              <a:rPr lang="en-US" sz="1800" b="1" dirty="0"/>
              <a:t>:</a:t>
            </a:r>
            <a:endParaRPr lang="en-US" sz="1800" dirty="0"/>
          </a:p>
          <a:p>
            <a:pPr marL="457200" lvl="1" indent="0">
              <a:buNone/>
            </a:pPr>
            <a:r>
              <a:rPr lang="en-US" sz="1400" dirty="0"/>
              <a:t>6 - Strongest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5 - Extremely strong, positive,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4 - Very strong, positive,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3 - Strong,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2 - Substantially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1 - Barely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0 - Neutral sentiment</a:t>
            </a:r>
          </a:p>
          <a:p>
            <a:pPr marL="457200" lvl="1" indent="0">
              <a:buNone/>
            </a:pPr>
            <a:r>
              <a:rPr lang="en-US" sz="1400" dirty="0"/>
              <a:t>-1 - Sentiment trending into </a:t>
            </a:r>
            <a:r>
              <a:rPr lang="en-US" sz="1400" dirty="0" smtClean="0"/>
              <a:t>negatives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-2 - Weak negative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-3 - Strongly negative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904844"/>
              </p:ext>
            </p:extLst>
          </p:nvPr>
        </p:nvGraphicFramePr>
        <p:xfrm>
          <a:off x="5220072" y="1844824"/>
          <a:ext cx="2952328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68152"/>
                <a:gridCol w="720080"/>
                <a:gridCol w="864096"/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date</a:t>
                      </a:r>
                      <a:endParaRPr 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symbol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Sentiment</a:t>
                      </a:r>
                    </a:p>
                    <a:p>
                      <a:pPr algn="l" fontAlgn="b"/>
                      <a:r>
                        <a:rPr lang="en-US" sz="1100" u="none" strike="noStrike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GOOG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BTCUSD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NWSA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NDAQ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TGT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12160" y="5301208"/>
            <a:ext cx="1878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Sentdex</a:t>
            </a:r>
            <a:r>
              <a:rPr lang="en-US" dirty="0">
                <a:hlinkClick r:id="rId3"/>
              </a:rPr>
              <a:t> API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4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Natural Language Processing (NLP)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N-Gram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an n-gram is a </a:t>
            </a:r>
            <a:r>
              <a:rPr lang="en-US" sz="1800" b="1" dirty="0">
                <a:solidFill>
                  <a:srgbClr val="0070C0"/>
                </a:solidFill>
              </a:rPr>
              <a:t>contiguous sequence </a:t>
            </a:r>
            <a:r>
              <a:rPr lang="en-US" sz="1800" dirty="0"/>
              <a:t>of n items from a </a:t>
            </a:r>
            <a:r>
              <a:rPr lang="en-US" sz="1800" dirty="0" smtClean="0"/>
              <a:t>text. </a:t>
            </a:r>
            <a:r>
              <a:rPr lang="en-US" sz="1800" dirty="0"/>
              <a:t>The items can be phonemes, syllables, letters, words or base </a:t>
            </a:r>
            <a:r>
              <a:rPr lang="en-US" sz="1800" dirty="0" smtClean="0"/>
              <a:t>pairs.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B050"/>
                </a:solidFill>
              </a:rPr>
              <a:t>Example in CV understanding</a:t>
            </a:r>
            <a:r>
              <a:rPr lang="en-US" sz="1800" b="1" dirty="0" smtClean="0">
                <a:solidFill>
                  <a:srgbClr val="0070C0"/>
                </a:solidFill>
              </a:rPr>
              <a:t>: </a:t>
            </a:r>
            <a:r>
              <a:rPr lang="en-US" sz="1800" dirty="0"/>
              <a:t>phrases are more meaningful than individual words</a:t>
            </a:r>
            <a:r>
              <a:rPr lang="en-US" sz="1800" b="1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(e.g. “Java”, “Developer” -&gt; “Java Developer”)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The n-grams typically are collected from a text or speech </a:t>
            </a:r>
            <a:r>
              <a:rPr lang="en-US" sz="1800" b="1" dirty="0" smtClean="0">
                <a:solidFill>
                  <a:srgbClr val="0070C0"/>
                </a:solidFill>
              </a:rPr>
              <a:t>corpus. </a:t>
            </a:r>
            <a:br>
              <a:rPr lang="en-US" sz="1800" b="1" dirty="0" smtClean="0">
                <a:solidFill>
                  <a:srgbClr val="0070C0"/>
                </a:solidFill>
              </a:rPr>
            </a:br>
            <a:endParaRPr lang="en-US" sz="1800" dirty="0" smtClean="0"/>
          </a:p>
          <a:p>
            <a:pPr marL="0" indent="0"/>
            <a:r>
              <a:rPr lang="en-US" sz="2000" dirty="0" smtClean="0"/>
              <a:t>	</a:t>
            </a:r>
          </a:p>
          <a:p>
            <a:pPr marL="0" indent="0"/>
            <a:r>
              <a:rPr lang="en-US" sz="2000" dirty="0" smtClean="0"/>
              <a:t>	</a:t>
            </a:r>
            <a:endParaRPr lang="en-US" sz="2000" dirty="0"/>
          </a:p>
        </p:txBody>
      </p:sp>
      <p:pic>
        <p:nvPicPr>
          <p:cNvPr id="2054" name="Picture 6" descr="ngram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49080"/>
            <a:ext cx="4241927" cy="174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32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6805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POS (Part of speech)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POS </a:t>
            </a:r>
            <a:r>
              <a:rPr lang="en-US" sz="1800" dirty="0"/>
              <a:t>tagging </a:t>
            </a:r>
            <a:r>
              <a:rPr lang="en-US" sz="1800" dirty="0" smtClean="0"/>
              <a:t>is </a:t>
            </a:r>
            <a:r>
              <a:rPr lang="en-US" sz="1800" dirty="0"/>
              <a:t>the process of marking up a word in a text (</a:t>
            </a:r>
            <a:r>
              <a:rPr lang="en-US" sz="1800" b="1" dirty="0">
                <a:solidFill>
                  <a:srgbClr val="0070C0"/>
                </a:solidFill>
              </a:rPr>
              <a:t>corpus</a:t>
            </a:r>
            <a:r>
              <a:rPr lang="en-US" sz="1800" dirty="0"/>
              <a:t>) as corresponding to a particular part of speech, based on both its definition and its context—i.e., its relationship with adjacent and related words in a phrase, sentence, or </a:t>
            </a:r>
            <a:r>
              <a:rPr lang="en-US" sz="1800" dirty="0" smtClean="0"/>
              <a:t>paragraph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</a:rPr>
              <a:t>Example in Sentiment </a:t>
            </a:r>
            <a:r>
              <a:rPr lang="en-US" sz="1800" b="1" dirty="0" smtClean="0">
                <a:solidFill>
                  <a:srgbClr val="00B050"/>
                </a:solidFill>
              </a:rPr>
              <a:t> Analysis</a:t>
            </a:r>
            <a:r>
              <a:rPr lang="en-US" sz="1800" dirty="0" smtClean="0"/>
              <a:t>: adjective (good, bad) is more important than other POS</a:t>
            </a:r>
            <a:endParaRPr lang="en-US" sz="1800" dirty="0"/>
          </a:p>
        </p:txBody>
      </p:sp>
      <p:pic>
        <p:nvPicPr>
          <p:cNvPr id="6" name="Picture 4" descr="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988840"/>
            <a:ext cx="345638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10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NER (Named Entity Recognition)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locate and classify named entities in text into pre-defined categories such as the names of persons, organizations, locations, expressions of times, quantities, monetary values, percentages, </a:t>
            </a:r>
            <a:r>
              <a:rPr lang="en-US" sz="1800" dirty="0" smtClean="0"/>
              <a:t>etc.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</a:rPr>
              <a:t>Example in </a:t>
            </a:r>
            <a:r>
              <a:rPr lang="en-US" sz="1800" b="1" dirty="0" smtClean="0">
                <a:solidFill>
                  <a:srgbClr val="00B050"/>
                </a:solidFill>
              </a:rPr>
              <a:t>Recommendations: </a:t>
            </a:r>
            <a:r>
              <a:rPr lang="en-US" sz="1800" dirty="0"/>
              <a:t>BBC news shows </a:t>
            </a:r>
            <a:r>
              <a:rPr lang="en-US" sz="1800" dirty="0" smtClean="0"/>
              <a:t>recommend </a:t>
            </a:r>
            <a:r>
              <a:rPr lang="en-US" sz="1800" dirty="0"/>
              <a:t>similar </a:t>
            </a:r>
            <a:r>
              <a:rPr lang="en-US" sz="1800" dirty="0" smtClean="0"/>
              <a:t>articles. It extracts </a:t>
            </a:r>
            <a:r>
              <a:rPr lang="en-US" sz="1800" dirty="0"/>
              <a:t>entities from a particular article and recommending the other articles which have the most similar entities </a:t>
            </a:r>
            <a:r>
              <a:rPr lang="en-US" sz="1800" dirty="0" smtClean="0"/>
              <a:t>mentioned.</a:t>
            </a:r>
            <a:endParaRPr 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49080"/>
            <a:ext cx="8786137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07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6714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Co-reference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occurs when two or more expressions in a text refer to the same person or </a:t>
            </a:r>
            <a:r>
              <a:rPr lang="en-US" sz="1800" dirty="0" smtClean="0"/>
              <a:t>thing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When two expressions are </a:t>
            </a:r>
            <a:r>
              <a:rPr lang="en-US" sz="1800" dirty="0" smtClean="0"/>
              <a:t>co-referential</a:t>
            </a:r>
            <a:r>
              <a:rPr lang="en-US" sz="1800" dirty="0"/>
              <a:t>, the one is usually a full form (the </a:t>
            </a:r>
            <a:r>
              <a:rPr lang="en-US" sz="1800" b="1" dirty="0">
                <a:solidFill>
                  <a:srgbClr val="0070C0"/>
                </a:solidFill>
              </a:rPr>
              <a:t>antecedent</a:t>
            </a:r>
            <a:r>
              <a:rPr lang="en-US" sz="1800" dirty="0"/>
              <a:t>) and the other is an abbreviated form </a:t>
            </a:r>
            <a:r>
              <a:rPr lang="en-US" sz="1800" dirty="0" smtClean="0"/>
              <a:t>(</a:t>
            </a:r>
            <a:r>
              <a:rPr lang="en-US" sz="1800" b="1" dirty="0" smtClean="0">
                <a:solidFill>
                  <a:srgbClr val="0070C0"/>
                </a:solidFill>
              </a:rPr>
              <a:t>anaphor</a:t>
            </a:r>
            <a:r>
              <a:rPr lang="en-US" sz="1800" dirty="0"/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03526"/>
            <a:ext cx="84391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792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552728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Annotation</a:t>
            </a:r>
            <a:endParaRPr lang="en-US" sz="24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37908"/>
            <a:ext cx="7916044" cy="310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909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26" name="Picture 2" descr="https://upload.wikimedia.org/wikipedia/commons/7/7d/The_house_at_the_end_of_the_stre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7128792" cy="372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"/>
          <p:cNvSpPr txBox="1">
            <a:spLocks/>
          </p:cNvSpPr>
          <p:nvPr/>
        </p:nvSpPr>
        <p:spPr>
          <a:xfrm>
            <a:off x="395536" y="1700808"/>
            <a:ext cx="6552728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Treebanks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590921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 Example: </a:t>
            </a:r>
            <a:r>
              <a:rPr lang="en-US" sz="2000" dirty="0" smtClean="0">
                <a:hlinkClick r:id="rId4"/>
              </a:rPr>
              <a:t>NLP</a:t>
            </a:r>
            <a:endParaRPr lang="en-US" sz="2000" dirty="0"/>
          </a:p>
        </p:txBody>
      </p:sp>
      <p:sp>
        <p:nvSpPr>
          <p:cNvPr id="9" name="Sun 8"/>
          <p:cNvSpPr/>
          <p:nvPr/>
        </p:nvSpPr>
        <p:spPr bwMode="auto">
          <a:xfrm>
            <a:off x="5004048" y="5805264"/>
            <a:ext cx="576064" cy="576064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1920" y="1772816"/>
            <a:ext cx="432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</a:t>
            </a:r>
            <a:r>
              <a:rPr lang="en-US" sz="1800" dirty="0" smtClean="0">
                <a:hlinkClick r:id="rId5"/>
              </a:rPr>
              <a:t>Stanford Sentiment Treebanks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141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19274" r="1846" b="6392"/>
          <a:stretch/>
        </p:blipFill>
        <p:spPr bwMode="auto">
          <a:xfrm>
            <a:off x="971600" y="1716782"/>
            <a:ext cx="5946985" cy="401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5435" y="5867857"/>
            <a:ext cx="751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800" b="1" dirty="0">
                <a:solidFill>
                  <a:srgbClr val="00B050"/>
                </a:solidFill>
              </a:rPr>
              <a:t>Demo</a:t>
            </a:r>
            <a:r>
              <a:rPr lang="en-US" sz="1800" dirty="0" smtClean="0"/>
              <a:t>: </a:t>
            </a:r>
            <a:r>
              <a:rPr lang="en-US" sz="1800" dirty="0">
                <a:hlinkClick r:id="rId4"/>
              </a:rPr>
              <a:t>http://projector.tensorflow.org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smtClean="0"/>
              <a:t>    </a:t>
            </a:r>
            <a:r>
              <a:rPr lang="en-US" sz="1800" b="1" dirty="0" smtClean="0">
                <a:solidFill>
                  <a:srgbClr val="00B050"/>
                </a:solidFill>
              </a:rPr>
              <a:t>Example</a:t>
            </a:r>
            <a:r>
              <a:rPr lang="en-US" sz="1800" dirty="0" smtClean="0"/>
              <a:t>: Search “</a:t>
            </a:r>
            <a:r>
              <a:rPr lang="zh-TW" altLang="en-US" sz="1800" dirty="0"/>
              <a:t>大交</a:t>
            </a:r>
            <a:r>
              <a:rPr lang="zh-TW" altLang="en-US" sz="1800" dirty="0" smtClean="0"/>
              <a:t>合</a:t>
            </a:r>
            <a:r>
              <a:rPr lang="en-US" altLang="zh-TW" sz="1800" dirty="0" smtClean="0"/>
              <a:t>”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614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</a:t>
            </a:r>
            <a:r>
              <a:rPr lang="en-US" dirty="0"/>
              <a:t>– Definition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Example</a:t>
            </a:r>
            <a:r>
              <a:rPr lang="en-US" sz="1600" dirty="0" smtClean="0"/>
              <a:t>: Mary </a:t>
            </a:r>
            <a:r>
              <a:rPr lang="en-US" sz="1600" dirty="0"/>
              <a:t>is a very stubborn child. Her </a:t>
            </a:r>
            <a:r>
              <a:rPr lang="en-US" sz="1600" b="1" u="sng" dirty="0" err="1">
                <a:solidFill>
                  <a:srgbClr val="0070C0"/>
                </a:solidFill>
              </a:rPr>
              <a:t>pervicacious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nature always gets her in trouble: </a:t>
            </a:r>
            <a:r>
              <a:rPr lang="en-US" sz="1600" dirty="0" err="1"/>
              <a:t>pervicacious</a:t>
            </a:r>
            <a:r>
              <a:rPr lang="en-US" sz="1600" dirty="0"/>
              <a:t> is surrounded by stubborn, nature, and </a:t>
            </a:r>
            <a:r>
              <a:rPr lang="en-US" sz="1600" dirty="0" smtClean="0"/>
              <a:t>trouble.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Context</a:t>
            </a:r>
            <a:r>
              <a:rPr lang="en-US" sz="1600" dirty="0" smtClean="0"/>
              <a:t>: a fixed number of words </a:t>
            </a:r>
            <a:r>
              <a:rPr lang="en-US" sz="1600" b="1" dirty="0" smtClean="0">
                <a:solidFill>
                  <a:srgbClr val="0070C0"/>
                </a:solidFill>
              </a:rPr>
              <a:t>in front of and behind </a:t>
            </a:r>
            <a:r>
              <a:rPr lang="en-US" sz="1600" dirty="0" smtClean="0"/>
              <a:t>the word of interest. Learns the meaning of a given word by </a:t>
            </a:r>
            <a:r>
              <a:rPr lang="en-US" sz="1600" b="1" dirty="0" smtClean="0">
                <a:solidFill>
                  <a:srgbClr val="0070C0"/>
                </a:solidFill>
              </a:rPr>
              <a:t>looking at its context </a:t>
            </a:r>
            <a:r>
              <a:rPr lang="en-US" sz="1600" dirty="0" smtClean="0"/>
              <a:t>and </a:t>
            </a:r>
            <a:r>
              <a:rPr lang="en-US" sz="1600" b="1" dirty="0" smtClean="0">
                <a:solidFill>
                  <a:srgbClr val="0070C0"/>
                </a:solidFill>
              </a:rPr>
              <a:t>representing it numerically</a:t>
            </a:r>
            <a:r>
              <a:rPr lang="en-US" sz="1600" dirty="0" smtClean="0"/>
              <a:t>.  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699" y="5877272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/>
            <a:r>
              <a:rPr lang="en-US" sz="1600" i="1" dirty="0">
                <a:solidFill>
                  <a:srgbClr val="00B050"/>
                </a:solidFill>
              </a:rPr>
              <a:t>“a word is characterized by the company it keeps - </a:t>
            </a:r>
            <a:r>
              <a:rPr lang="en-US" sz="1600" i="1" dirty="0">
                <a:solidFill>
                  <a:srgbClr val="00B050"/>
                </a:solidFill>
                <a:hlinkClick r:id="rId3"/>
              </a:rPr>
              <a:t>John Rupert Firth</a:t>
            </a:r>
            <a:r>
              <a:rPr lang="en-US" sz="1600" i="1" dirty="0">
                <a:solidFill>
                  <a:srgbClr val="00B050"/>
                </a:solidFill>
              </a:rPr>
              <a:t>”</a:t>
            </a:r>
            <a:endParaRPr lang="en-US" sz="1600" b="1" dirty="0">
              <a:solidFill>
                <a:srgbClr val="00B050"/>
              </a:solidFill>
            </a:endParaRPr>
          </a:p>
        </p:txBody>
      </p:sp>
      <p:pic>
        <p:nvPicPr>
          <p:cNvPr id="8" name="Picture 2" descr="https://qph.ec.quoracdn.net/main-qimg-1028bf63c323fcd5908e87887a7e359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212976"/>
            <a:ext cx="4116323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2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/>
              <a:t>“Emotional Priming” </a:t>
            </a:r>
            <a:r>
              <a:rPr lang="en-US" sz="2000" dirty="0"/>
              <a:t>(Trujillo et al, 2007 &amp; </a:t>
            </a:r>
            <a:r>
              <a:rPr lang="en-US" sz="2000" dirty="0" err="1"/>
              <a:t>Genevsky</a:t>
            </a:r>
            <a:r>
              <a:rPr lang="en-US" sz="2000" dirty="0"/>
              <a:t> and Knutson, 2015) </a:t>
            </a:r>
          </a:p>
          <a:p>
            <a:pPr lvl="1"/>
            <a:r>
              <a:rPr lang="en-US" sz="2000" dirty="0" smtClean="0"/>
              <a:t>Investment experiment: </a:t>
            </a:r>
          </a:p>
          <a:p>
            <a:pPr lvl="2"/>
            <a:r>
              <a:rPr lang="en-US" sz="1800" dirty="0" smtClean="0"/>
              <a:t>Subjects </a:t>
            </a:r>
            <a:r>
              <a:rPr lang="en-US" sz="1800" dirty="0"/>
              <a:t>choose: </a:t>
            </a:r>
          </a:p>
          <a:p>
            <a:pPr lvl="3"/>
            <a:r>
              <a:rPr lang="en-US" sz="1400" dirty="0" smtClean="0"/>
              <a:t>$</a:t>
            </a:r>
            <a:r>
              <a:rPr lang="en-US" sz="1400" dirty="0"/>
              <a:t>10 </a:t>
            </a:r>
          </a:p>
          <a:p>
            <a:pPr lvl="3"/>
            <a:r>
              <a:rPr lang="en-US" sz="1400" dirty="0" smtClean="0"/>
              <a:t>A </a:t>
            </a:r>
            <a:r>
              <a:rPr lang="en-US" sz="1400" dirty="0"/>
              <a:t>coin flip ($30 H : $0 T) </a:t>
            </a:r>
            <a:endParaRPr lang="en-US" sz="1400" dirty="0" smtClean="0"/>
          </a:p>
          <a:p>
            <a:pPr lvl="3"/>
            <a:endParaRPr lang="en-US" sz="1400" dirty="0"/>
          </a:p>
          <a:p>
            <a:pPr lvl="1"/>
            <a:endParaRPr lang="en-US" sz="2000" dirty="0"/>
          </a:p>
          <a:p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364332" y="3717032"/>
            <a:ext cx="7920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b="1" dirty="0">
                <a:solidFill>
                  <a:srgbClr val="0070C0"/>
                </a:solidFill>
              </a:rPr>
              <a:t>Seeing a happy face increased risk-taking </a:t>
            </a:r>
            <a:r>
              <a:rPr lang="en-US" sz="2000" dirty="0"/>
              <a:t>(choosing the coin flip) by 30% versus angry and fearful faces.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4332" y="5013176"/>
            <a:ext cx="8179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000" dirty="0"/>
              <a:t>Afterwards subjects denied that the faces had affected their judgment.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</a:t>
            </a:r>
            <a:r>
              <a:rPr lang="en-US" dirty="0"/>
              <a:t>– Definition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Skip-Gram Training </a:t>
            </a:r>
            <a:r>
              <a:rPr lang="en-US" sz="1800" b="1" dirty="0" smtClean="0"/>
              <a:t>data </a:t>
            </a:r>
            <a:r>
              <a:rPr lang="en-US" sz="1800" dirty="0" smtClean="0"/>
              <a:t>(Window = 2)</a:t>
            </a:r>
            <a:r>
              <a:rPr lang="en-US" sz="1800" b="1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lvl="1" indent="0">
              <a:buClrTx/>
              <a:buNone/>
            </a:pPr>
            <a:r>
              <a:rPr lang="en-US" sz="2800" i="1" dirty="0"/>
              <a:t>I would like to go someplace nearby for </a:t>
            </a:r>
            <a:r>
              <a:rPr lang="en-US" sz="2800" i="1" dirty="0" smtClean="0"/>
              <a:t>lunch</a:t>
            </a:r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indent="0"/>
            <a:endParaRPr lang="en-US" sz="1400" dirty="0" smtClean="0"/>
          </a:p>
        </p:txBody>
      </p:sp>
      <p:sp>
        <p:nvSpPr>
          <p:cNvPr id="14" name="Rounded Rectangle 13"/>
          <p:cNvSpPr/>
          <p:nvPr/>
        </p:nvSpPr>
        <p:spPr bwMode="auto">
          <a:xfrm>
            <a:off x="1691680" y="2413622"/>
            <a:ext cx="4464496" cy="37457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2699792" y="2413622"/>
            <a:ext cx="506653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6" name="Down Arrow 15"/>
          <p:cNvSpPr/>
          <p:nvPr/>
        </p:nvSpPr>
        <p:spPr bwMode="auto">
          <a:xfrm rot="10800000">
            <a:off x="2843809" y="2861977"/>
            <a:ext cx="152400" cy="374571"/>
          </a:xfrm>
          <a:prstGeom prst="downArrow">
            <a:avLst/>
          </a:prstGeom>
          <a:solidFill>
            <a:schemeClr val="tx2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917234"/>
              </p:ext>
            </p:extLst>
          </p:nvPr>
        </p:nvGraphicFramePr>
        <p:xfrm>
          <a:off x="1043608" y="3356992"/>
          <a:ext cx="2520280" cy="1865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1584176"/>
              </a:tblGrid>
              <a:tr h="3822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like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to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nearby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8327" y="5445224"/>
            <a:ext cx="7452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The Illustrated Word2vec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An example of </a:t>
            </a:r>
            <a:r>
              <a:rPr lang="en-US" sz="1600" b="1" dirty="0" smtClean="0">
                <a:solidFill>
                  <a:srgbClr val="0070C0"/>
                </a:solidFill>
              </a:rPr>
              <a:t>unsupervised learning </a:t>
            </a:r>
            <a:r>
              <a:rPr lang="en-US" sz="1600" dirty="0" smtClean="0"/>
              <a:t>with abundant free text from the Web but </a:t>
            </a:r>
            <a:r>
              <a:rPr lang="en-US" sz="1600" dirty="0"/>
              <a:t>beware of </a:t>
            </a:r>
            <a:r>
              <a:rPr lang="en-US" sz="1600" dirty="0">
                <a:hlinkClick r:id="rId4"/>
              </a:rPr>
              <a:t>Gender Bias of Word </a:t>
            </a:r>
            <a:r>
              <a:rPr lang="en-US" sz="1600" dirty="0" err="1">
                <a:hlinkClick r:id="rId4"/>
              </a:rPr>
              <a:t>Embeddings</a:t>
            </a:r>
            <a:endParaRPr lang="en-US" sz="16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760003"/>
              </p:ext>
            </p:extLst>
          </p:nvPr>
        </p:nvGraphicFramePr>
        <p:xfrm>
          <a:off x="3707904" y="3356992"/>
          <a:ext cx="2880320" cy="1865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/>
                <a:gridCol w="1368152"/>
              </a:tblGrid>
              <a:tr h="3822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to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nearby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for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Down Arrow 10"/>
          <p:cNvSpPr/>
          <p:nvPr/>
        </p:nvSpPr>
        <p:spPr bwMode="auto">
          <a:xfrm rot="10800000">
            <a:off x="4283968" y="2871818"/>
            <a:ext cx="152400" cy="374571"/>
          </a:xfrm>
          <a:prstGeom prst="downArrow">
            <a:avLst/>
          </a:prstGeom>
          <a:solidFill>
            <a:schemeClr val="tx2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278453" y="2420888"/>
            <a:ext cx="1725595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2267744" y="2420888"/>
            <a:ext cx="4464496" cy="374571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495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– Similarity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155739" y="2636912"/>
            <a:ext cx="426591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risk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[('risks', 0.5921677947044373),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('probability', 0.4140169024467468),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('likelihood', 0.3951364755630493),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('possibility', 0.3811781406402588),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('uncertainty', 0.34543055295944214),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('challenge', 0.322320818901062),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('concern', 0.288372278213501),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('uncertainly', 0.2852689027786255),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('odds', 0.271675169467926),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('threat', 0.2695636749267578)]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636913"/>
            <a:ext cx="372890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[('cars', 0.5899946093559265),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('vehicle', 0.5460749864578247),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('vehicles', 0.455700546503067),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('auto', 0.38780486583709717),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0.3466867208480835),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('minivan', 0.3353206515312195),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('truck', 0.31946268677711487),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('minicar', 0.3166467249393463),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('home', 0.314445436000824),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('bike', 0.3133225739002228)]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1815207"/>
            <a:ext cx="6330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JPMorgan Equity Research Report 2007 - 17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62737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– Dissimilarity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2420888"/>
            <a:ext cx="8640960" cy="374441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('revenue tax sales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income'.split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'tax'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('apple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'.split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('apple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'.split())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'apple'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growth'.split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 [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dividend yield]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'growth'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('car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growth'.split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'car'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815207"/>
            <a:ext cx="6330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JPMorgan Equity Research Report 2007 - 17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43575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– Addition and </a:t>
            </a:r>
            <a:r>
              <a:rPr lang="en-US" dirty="0" smtClean="0"/>
              <a:t>Subtraction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600" dirty="0"/>
          </a:p>
          <a:p>
            <a:endParaRPr lang="en-US" sz="1600" dirty="0"/>
          </a:p>
          <a:p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479620"/>
            <a:ext cx="3600400" cy="303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2708920"/>
            <a:ext cx="362150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positive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negative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=['android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']) 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[('apple', 0.35112401843070984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815207"/>
            <a:ext cx="6330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JPMorgan Equity Research Report 2007 - 17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5471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– Corpus </a:t>
            </a: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56167"/>
              </p:ext>
            </p:extLst>
          </p:nvPr>
        </p:nvGraphicFramePr>
        <p:xfrm>
          <a:off x="395536" y="2136188"/>
          <a:ext cx="3816424" cy="3600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1800200"/>
              </a:tblGrid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JPMA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Google News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0646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u="sng" dirty="0" smtClean="0"/>
                        <a:t>Driver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contributor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drivers</a:t>
                      </a:r>
                    </a:p>
                  </a:txBody>
                  <a:tcPr marL="9525" marR="9525" marT="9525" marB="0" anchor="ctr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</a:t>
                      </a:r>
                    </a:p>
                  </a:txBody>
                  <a:tcPr marL="9525" marR="9525" marT="9525" marB="0" anchor="ctr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catalyst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motorist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determinant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driving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culprit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car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beneficiary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motorcyclist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determinants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wheel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differentiator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Drivers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detractor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truck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contributors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vehicle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805858"/>
              </p:ext>
            </p:extLst>
          </p:nvPr>
        </p:nvGraphicFramePr>
        <p:xfrm>
          <a:off x="4572000" y="2132856"/>
          <a:ext cx="4248472" cy="360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476"/>
                <a:gridCol w="2003996"/>
              </a:tblGrid>
              <a:tr h="3014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JPMA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Google News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8390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  <a:endParaRPr lang="en-US" sz="1400" b="1" u="sng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obese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morbidly_obese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constructive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obesity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cautious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severely_obese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metabolic_syndrome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intact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waist_circumference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bullish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BMI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08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Chinese Language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63912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1774557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linkClick r:id="rId4"/>
              </a:rPr>
              <a:t>Tencent</a:t>
            </a:r>
            <a:r>
              <a:rPr lang="en-US" sz="1800" dirty="0">
                <a:hlinkClick r:id="rId4"/>
              </a:rPr>
              <a:t> AI Lab Embedding Corpus for Chinese Words and Phrases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373216"/>
            <a:ext cx="646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Training Data</a:t>
            </a:r>
            <a:r>
              <a:rPr lang="en-US" sz="1800" dirty="0" smtClean="0"/>
              <a:t>: News</a:t>
            </a:r>
            <a:r>
              <a:rPr lang="en-US" sz="1800" dirty="0"/>
              <a:t>, </a:t>
            </a:r>
            <a:r>
              <a:rPr lang="en-US" sz="1800" dirty="0" smtClean="0"/>
              <a:t>Webpages</a:t>
            </a:r>
            <a:r>
              <a:rPr lang="en-US" sz="1800" dirty="0"/>
              <a:t>, </a:t>
            </a:r>
            <a:r>
              <a:rPr lang="en-US" sz="1800" dirty="0" smtClean="0"/>
              <a:t>Novels</a:t>
            </a:r>
            <a:r>
              <a:rPr lang="en-US" sz="1800" dirty="0"/>
              <a:t>, Wikipedia and Baidu </a:t>
            </a:r>
            <a:r>
              <a:rPr lang="en-US" sz="1800" dirty="0" err="1" smtClean="0"/>
              <a:t>Baike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33" y="5157192"/>
            <a:ext cx="1195107" cy="1195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76454" y="5487615"/>
            <a:ext cx="1479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Wechat</a:t>
            </a:r>
            <a:r>
              <a:rPr lang="en-US" dirty="0" smtClean="0"/>
              <a:t> ?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0" t="6173"/>
          <a:stretch/>
        </p:blipFill>
        <p:spPr bwMode="auto">
          <a:xfrm>
            <a:off x="7075825" y="2209734"/>
            <a:ext cx="1800200" cy="372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13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980259"/>
            <a:ext cx="2313788" cy="232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36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1844824"/>
            <a:ext cx="604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4"/>
              </a:rPr>
              <a:t>How Does Spotify Know You So Well</a:t>
            </a:r>
            <a:r>
              <a:rPr lang="en-US" sz="1800" dirty="0" smtClean="0">
                <a:hlinkClick r:id="rId4"/>
              </a:rPr>
              <a:t>?</a:t>
            </a:r>
            <a:endParaRPr lang="en-US" sz="1800" dirty="0"/>
          </a:p>
        </p:txBody>
      </p:sp>
      <p:sp>
        <p:nvSpPr>
          <p:cNvPr id="9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dirty="0" smtClean="0"/>
              <a:t>Word2Vec – Cultural Vectors</a:t>
            </a:r>
            <a:endParaRPr lang="en-US" kern="0" dirty="0"/>
          </a:p>
        </p:txBody>
      </p:sp>
      <p:pic>
        <p:nvPicPr>
          <p:cNvPr id="1029" name="Picture 5" descr="Spotify and Snapchat Comparative Analysis - comparic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99" y="476672"/>
            <a:ext cx="2600325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miro.medium.com/max/706/1*srOKaVeDN8i5uqEQepjPP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65225"/>
            <a:ext cx="6471188" cy="254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28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37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1700808"/>
            <a:ext cx="56563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hlinkClick r:id="rId3"/>
              </a:rPr>
              <a:t>STITCH </a:t>
            </a:r>
            <a:r>
              <a:rPr lang="en-US" sz="1600" b="1" dirty="0">
                <a:hlinkClick r:id="rId3"/>
              </a:rPr>
              <a:t>FIX</a:t>
            </a:r>
            <a:r>
              <a:rPr lang="en-US" sz="1600" dirty="0"/>
              <a:t>: send you clothing and accessories we think you’ll like; you keep the items you want and send the others back. We leverage data science to deliver personalization at </a:t>
            </a:r>
            <a:r>
              <a:rPr lang="en-US" sz="1600" dirty="0" smtClean="0"/>
              <a:t>scale. </a:t>
            </a:r>
            <a:r>
              <a:rPr lang="en-US" sz="1600" dirty="0">
                <a:hlinkClick r:id="rId4"/>
              </a:rPr>
              <a:t>Word is Worth a thousand of Vectors</a:t>
            </a:r>
            <a:endParaRPr lang="en-US" sz="1600" dirty="0"/>
          </a:p>
          <a:p>
            <a:endParaRPr lang="en-US" sz="16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796358"/>
            <a:ext cx="2198259" cy="2206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43014"/>
            <a:ext cx="4648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77072"/>
            <a:ext cx="65436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dirty="0" smtClean="0"/>
              <a:t>Word2Vec – Fashions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76709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1" t="45184" r="17241" b="5906"/>
          <a:stretch/>
        </p:blipFill>
        <p:spPr bwMode="auto">
          <a:xfrm>
            <a:off x="189215" y="1700808"/>
            <a:ext cx="8487241" cy="40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40151" y="5795972"/>
            <a:ext cx="371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linkClick r:id="rId4"/>
              </a:rPr>
              <a:t>Sentiment </a:t>
            </a:r>
            <a:r>
              <a:rPr lang="en-US" sz="1800" dirty="0" smtClean="0">
                <a:hlinkClick r:id="rId4"/>
              </a:rPr>
              <a:t>Analysis Code Example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3778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Latest NLP Developments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23928" y="1988840"/>
            <a:ext cx="4752528" cy="41044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buClrTx/>
              <a:buNone/>
            </a:pPr>
            <a:r>
              <a:rPr lang="en-US" sz="1800" dirty="0" smtClean="0">
                <a:hlinkClick r:id="rId3"/>
              </a:rPr>
              <a:t>Talk to Transformer</a:t>
            </a:r>
            <a:endParaRPr lang="en-US" sz="1800" dirty="0" smtClean="0"/>
          </a:p>
          <a:p>
            <a:pPr marL="0" lvl="1" indent="0">
              <a:buClrTx/>
              <a:buNone/>
            </a:pP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4"/>
              </a:rPr>
              <a:t>Chinese Novel Generation</a:t>
            </a:r>
            <a:endParaRPr lang="en-US" sz="1800" dirty="0" smtClean="0"/>
          </a:p>
          <a:p>
            <a:pPr marL="0" lvl="1" indent="0">
              <a:buClrTx/>
              <a:buNone/>
            </a:pPr>
            <a:endParaRPr lang="en-US" sz="1800" dirty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5"/>
              </a:rPr>
              <a:t>GPT-2 Language Model</a:t>
            </a: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600" dirty="0" smtClean="0"/>
              <a:t>Trained to </a:t>
            </a:r>
            <a:r>
              <a:rPr lang="en-US" sz="1600" dirty="0"/>
              <a:t>predict the next word in </a:t>
            </a:r>
            <a:r>
              <a:rPr lang="en-US" sz="1600" b="1" dirty="0">
                <a:solidFill>
                  <a:srgbClr val="0070C0"/>
                </a:solidFill>
              </a:rPr>
              <a:t>40GB</a:t>
            </a:r>
            <a:r>
              <a:rPr lang="en-US" sz="1600" dirty="0"/>
              <a:t> of Internet </a:t>
            </a:r>
            <a:r>
              <a:rPr lang="en-US" sz="1600" dirty="0" smtClean="0"/>
              <a:t>text. It is </a:t>
            </a:r>
            <a:r>
              <a:rPr lang="en-US" sz="1600" dirty="0"/>
              <a:t>a large transformer-based language model with </a:t>
            </a:r>
            <a:r>
              <a:rPr lang="en-US" sz="1600" b="1" dirty="0">
                <a:solidFill>
                  <a:srgbClr val="0070C0"/>
                </a:solidFill>
              </a:rPr>
              <a:t>1.5 billion parameters</a:t>
            </a:r>
            <a:r>
              <a:rPr lang="en-US" sz="1600" dirty="0"/>
              <a:t>, trained on a dataset of </a:t>
            </a:r>
            <a:r>
              <a:rPr lang="en-US" sz="1600" b="1" dirty="0">
                <a:solidFill>
                  <a:srgbClr val="0070C0"/>
                </a:solidFill>
              </a:rPr>
              <a:t>8 million web pages</a:t>
            </a:r>
            <a:r>
              <a:rPr lang="en-US" sz="1600" dirty="0"/>
              <a:t>.</a:t>
            </a:r>
          </a:p>
          <a:p>
            <a:pPr marL="0" lvl="1" indent="0">
              <a:buClrTx/>
              <a:buNone/>
            </a:pPr>
            <a:endParaRPr lang="en-US" sz="1800" dirty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6"/>
              </a:rPr>
              <a:t>GPT-3</a:t>
            </a:r>
            <a:r>
              <a:rPr lang="en-US" sz="1800" dirty="0" smtClean="0"/>
              <a:t> </a:t>
            </a:r>
          </a:p>
          <a:p>
            <a:pPr marL="0" lvl="1" indent="0">
              <a:buClrTx/>
              <a:buNone/>
            </a:pPr>
            <a:r>
              <a:rPr lang="en-US" sz="1600" b="1" dirty="0" smtClean="0">
                <a:solidFill>
                  <a:srgbClr val="0070C0"/>
                </a:solidFill>
              </a:rPr>
              <a:t>175 </a:t>
            </a:r>
            <a:r>
              <a:rPr lang="en-US" sz="1600" b="1" dirty="0">
                <a:solidFill>
                  <a:srgbClr val="0070C0"/>
                </a:solidFill>
              </a:rPr>
              <a:t>billion </a:t>
            </a:r>
            <a:r>
              <a:rPr lang="en-US" sz="1600" b="1" dirty="0" smtClean="0">
                <a:solidFill>
                  <a:srgbClr val="0070C0"/>
                </a:solidFill>
              </a:rPr>
              <a:t>parameters</a:t>
            </a:r>
          </a:p>
          <a:p>
            <a:pPr marL="0" lvl="1" indent="0">
              <a:buClrTx/>
              <a:buNone/>
            </a:pPr>
            <a:r>
              <a:rPr lang="en-US" sz="1600" b="1" dirty="0"/>
              <a:t>Demo</a:t>
            </a:r>
            <a:r>
              <a:rPr lang="en-US" sz="1600" b="1" dirty="0">
                <a:solidFill>
                  <a:srgbClr val="0070C0"/>
                </a:solidFill>
              </a:rPr>
              <a:t>: </a:t>
            </a:r>
            <a:r>
              <a:rPr lang="en-US" sz="1600" dirty="0">
                <a:hlinkClick r:id="rId7"/>
              </a:rPr>
              <a:t>GPT-3-powered business idea generator</a:t>
            </a:r>
            <a:endParaRPr lang="en-US" sz="1600" dirty="0"/>
          </a:p>
          <a:p>
            <a:pPr marL="0" lvl="1" indent="0">
              <a:buClrTx/>
              <a:buNone/>
            </a:pPr>
            <a:endParaRPr lang="en-US" sz="1600" dirty="0"/>
          </a:p>
        </p:txBody>
      </p:sp>
      <p:pic>
        <p:nvPicPr>
          <p:cNvPr id="2050" name="Picture 2" descr="transformer的圖片搜尋結果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1" r="11276"/>
          <a:stretch/>
        </p:blipFill>
        <p:spPr bwMode="auto">
          <a:xfrm>
            <a:off x="683568" y="1916832"/>
            <a:ext cx="2977116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07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Types of Sentiment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Sentence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The weather is very nice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Though the film dazzles us with its hauntingly beautiful images, it disappoints with its lack of substance</a:t>
            </a:r>
            <a:r>
              <a:rPr lang="en-US" sz="1800" dirty="0" smtClean="0"/>
              <a:t>.</a:t>
            </a:r>
          </a:p>
          <a:p>
            <a:pPr marL="400050" lvl="1" indent="0">
              <a:buNone/>
            </a:pPr>
            <a:r>
              <a:rPr lang="en-US" sz="1800" dirty="0" smtClean="0">
                <a:solidFill>
                  <a:srgbClr val="00B050"/>
                </a:solidFill>
              </a:rPr>
              <a:t>(what should be overall sentiments if it contains both positive and negative words?)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Paragraph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Contains multiple sentences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Document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www.pcmag.com/commentary/356586/the-30-year-ai-scare-cycle</a:t>
            </a:r>
            <a:endParaRPr lang="en-US" sz="1600" dirty="0" smtClean="0"/>
          </a:p>
          <a:p>
            <a:pPr marL="400050" lvl="1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784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Group Discussions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Data </a:t>
            </a:r>
            <a:r>
              <a:rPr lang="en-US" sz="1800" b="1" dirty="0"/>
              <a:t>source</a:t>
            </a:r>
            <a:r>
              <a:rPr lang="en-US" sz="1800" dirty="0"/>
              <a:t>: </a:t>
            </a:r>
            <a:r>
              <a:rPr lang="en-US" sz="1800" dirty="0" smtClean="0"/>
              <a:t>In US, twitter is a dominant data source (#Trump) for sentiment analysis. How about HK (news</a:t>
            </a:r>
            <a:r>
              <a:rPr lang="en-US" sz="1800" dirty="0"/>
              <a:t>, s</a:t>
            </a:r>
            <a:r>
              <a:rPr lang="en-US" sz="1800" dirty="0" smtClean="0"/>
              <a:t>ocial media)? What is the </a:t>
            </a:r>
            <a:r>
              <a:rPr lang="en-US" sz="1800" dirty="0" smtClean="0">
                <a:solidFill>
                  <a:srgbClr val="0070C0"/>
                </a:solidFill>
              </a:rPr>
              <a:t>coverage</a:t>
            </a:r>
            <a:r>
              <a:rPr lang="en-US" sz="1800" dirty="0" smtClean="0"/>
              <a:t> 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and is it </a:t>
            </a:r>
            <a:r>
              <a:rPr lang="en-US" sz="1800" dirty="0" smtClean="0">
                <a:solidFill>
                  <a:srgbClr val="0070C0"/>
                </a:solidFill>
              </a:rPr>
              <a:t>biased</a:t>
            </a:r>
            <a:r>
              <a:rPr lang="en-US" sz="1800" dirty="0" smtClean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6"/>
            <a:ext cx="3744416" cy="333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780928"/>
            <a:ext cx="3888432" cy="329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5" descr="whatsapp stock market group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Group Discussions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-457200">
              <a:buClrTx/>
              <a:buFont typeface="Arial" panose="020B0604020202020204" pitchFamily="34" charset="0"/>
              <a:buChar char="•"/>
            </a:pPr>
            <a:r>
              <a:rPr lang="en-US" sz="1800" b="1" dirty="0" smtClean="0"/>
              <a:t>Timeframe</a:t>
            </a:r>
            <a:r>
              <a:rPr lang="en-US" sz="1800" dirty="0"/>
              <a:t>: </a:t>
            </a:r>
            <a:r>
              <a:rPr lang="en-US" sz="1800" dirty="0" smtClean="0"/>
              <a:t>What is the predicting power or duration (</a:t>
            </a:r>
            <a:r>
              <a:rPr lang="en-US" sz="1800" dirty="0" smtClean="0">
                <a:solidFill>
                  <a:srgbClr val="0070C0"/>
                </a:solidFill>
              </a:rPr>
              <a:t>time lag</a:t>
            </a:r>
            <a:r>
              <a:rPr lang="en-US" sz="1800" dirty="0" smtClean="0"/>
              <a:t>) of sentiment? Is sentiment more </a:t>
            </a:r>
            <a:r>
              <a:rPr lang="en-US" sz="1800" dirty="0" smtClean="0">
                <a:solidFill>
                  <a:srgbClr val="0070C0"/>
                </a:solidFill>
              </a:rPr>
              <a:t>forward-looking</a:t>
            </a:r>
            <a:r>
              <a:rPr lang="en-US" sz="1800" dirty="0" smtClean="0"/>
              <a:t> comparing to market price data? Is news more suitable for mid-frequency trading while social media sentiment is faster and can be used for short term trading?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 smtClean="0"/>
              <a:t>Combination: </a:t>
            </a:r>
            <a:r>
              <a:rPr lang="en-US" sz="1800" dirty="0" smtClean="0"/>
              <a:t>Adding sentiments to fundamental or technical analysis, is it adding more </a:t>
            </a:r>
            <a:r>
              <a:rPr lang="en-US" sz="1800" dirty="0" smtClean="0">
                <a:solidFill>
                  <a:srgbClr val="0070C0"/>
                </a:solidFill>
              </a:rPr>
              <a:t>info or noise</a:t>
            </a:r>
            <a:r>
              <a:rPr lang="en-US" sz="1800" dirty="0"/>
              <a:t>? </a:t>
            </a:r>
          </a:p>
          <a:p>
            <a:pPr marL="0" indent="0"/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 smtClean="0"/>
              <a:t>Methodologies</a:t>
            </a:r>
            <a:r>
              <a:rPr lang="en-US" sz="1800" dirty="0"/>
              <a:t>: </a:t>
            </a:r>
            <a:r>
              <a:rPr lang="en-US" sz="1800" dirty="0" smtClean="0"/>
              <a:t>How </a:t>
            </a:r>
            <a:r>
              <a:rPr lang="en-US" sz="1800" dirty="0"/>
              <a:t>it calculate the score: </a:t>
            </a:r>
            <a:r>
              <a:rPr lang="en-US" sz="1800" dirty="0">
                <a:solidFill>
                  <a:srgbClr val="0070C0"/>
                </a:solidFill>
              </a:rPr>
              <a:t>filtering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70C0"/>
                </a:solidFill>
              </a:rPr>
              <a:t>weighting</a:t>
            </a:r>
            <a:r>
              <a:rPr lang="en-US" sz="1800" dirty="0"/>
              <a:t>, number of </a:t>
            </a:r>
            <a:r>
              <a:rPr lang="en-US" sz="1800" dirty="0" smtClean="0"/>
              <a:t>samples.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lvl="0" indent="0"/>
            <a:r>
              <a:rPr lang="en-US" sz="1800" dirty="0"/>
              <a:t>Datatact keywords social index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Each item has a set of top related keywords (</a:t>
            </a:r>
            <a:r>
              <a:rPr lang="en-US" sz="1600" b="1" dirty="0">
                <a:solidFill>
                  <a:srgbClr val="0070C0"/>
                </a:solidFill>
              </a:rPr>
              <a:t>beta coefficient</a:t>
            </a:r>
            <a:r>
              <a:rPr lang="en-US" sz="16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0070C0"/>
                </a:solidFill>
              </a:rPr>
              <a:t>Duration </a:t>
            </a:r>
            <a:r>
              <a:rPr lang="en-US" sz="1600" b="1" dirty="0">
                <a:solidFill>
                  <a:srgbClr val="0070C0"/>
                </a:solidFill>
              </a:rPr>
              <a:t>and time-lag </a:t>
            </a:r>
            <a:r>
              <a:rPr lang="en-US" sz="1600" dirty="0"/>
              <a:t>of the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0794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</a:t>
            </a:r>
            <a:r>
              <a:rPr lang="en-US" dirty="0"/>
              <a:t>: </a:t>
            </a:r>
            <a:r>
              <a:rPr lang="en-US" dirty="0" smtClean="0"/>
              <a:t>Sentiment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>
                <a:hlinkClick r:id="rId3"/>
              </a:rPr>
              <a:t>Buzz US Sentiment Leaders </a:t>
            </a:r>
            <a:r>
              <a:rPr lang="en-US" sz="1800" dirty="0" smtClean="0">
                <a:hlinkClick r:id="rId3"/>
              </a:rPr>
              <a:t>ETF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Seeks </a:t>
            </a:r>
            <a:r>
              <a:rPr lang="en-US" sz="1600" dirty="0"/>
              <a:t>to track the </a:t>
            </a:r>
            <a:r>
              <a:rPr lang="en-US" sz="1600" b="1" dirty="0">
                <a:hlinkClick r:id="rId4"/>
              </a:rPr>
              <a:t>BUZZ </a:t>
            </a:r>
            <a:r>
              <a:rPr lang="en-US" sz="1600" b="1" dirty="0" err="1">
                <a:hlinkClick r:id="rId4"/>
              </a:rPr>
              <a:t>NextGen</a:t>
            </a:r>
            <a:r>
              <a:rPr lang="en-US" sz="1600" b="1" dirty="0">
                <a:hlinkClick r:id="rId4"/>
              </a:rPr>
              <a:t> AI US Sentiment Leaders Index</a:t>
            </a:r>
            <a:r>
              <a:rPr lang="en-US" sz="1600" dirty="0"/>
              <a:t>. </a:t>
            </a:r>
            <a:r>
              <a:rPr lang="en-US" sz="1600" dirty="0" smtClean="0"/>
              <a:t>The </a:t>
            </a:r>
            <a:r>
              <a:rPr lang="en-US" sz="1600" dirty="0"/>
              <a:t>ETF invests in stocks that comprise the index in the same weights as the </a:t>
            </a:r>
            <a:r>
              <a:rPr lang="en-US" sz="1600" dirty="0" smtClean="0"/>
              <a:t>index</a:t>
            </a:r>
            <a:r>
              <a:rPr lang="en-US" sz="1600" dirty="0"/>
              <a:t>, rebalancing monthly. The stocks are selected using a proprietary analytics system based on </a:t>
            </a:r>
            <a:r>
              <a:rPr lang="en-US" sz="1600" b="1" dirty="0">
                <a:solidFill>
                  <a:srgbClr val="0070C0"/>
                </a:solidFill>
              </a:rPr>
              <a:t>bullish perception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rgbClr val="0070C0"/>
                </a:solidFill>
              </a:rPr>
              <a:t>breadth of discussion</a:t>
            </a:r>
            <a:r>
              <a:rPr lang="en-US" sz="180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953451"/>
            <a:ext cx="24479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56992"/>
            <a:ext cx="488632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86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676456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iSentium</a:t>
            </a:r>
            <a:r>
              <a:rPr lang="en-US" sz="1800" dirty="0"/>
              <a:t> provides </a:t>
            </a:r>
            <a:r>
              <a:rPr lang="en-US" sz="1800" b="1" dirty="0" smtClean="0">
                <a:solidFill>
                  <a:srgbClr val="0070C0"/>
                </a:solidFill>
              </a:rPr>
              <a:t>real-time</a:t>
            </a:r>
            <a:r>
              <a:rPr lang="en-US" sz="1800" dirty="0" smtClean="0"/>
              <a:t> sentiment time series based </a:t>
            </a:r>
            <a:r>
              <a:rPr lang="en-US" sz="1800" dirty="0"/>
              <a:t>on Twitter messages. It is effectively a sentiment search </a:t>
            </a:r>
            <a:r>
              <a:rPr lang="en-US" sz="1800" dirty="0" smtClean="0"/>
              <a:t>engine.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Provide </a:t>
            </a:r>
            <a:r>
              <a:rPr lang="en-US" sz="1800" dirty="0"/>
              <a:t>investors with a way to judge the potential market impact of a tweet, a news article, or other social </a:t>
            </a:r>
            <a:r>
              <a:rPr lang="en-US" sz="1800" dirty="0" smtClean="0"/>
              <a:t>media activities</a:t>
            </a:r>
            <a:r>
              <a:rPr lang="en-US" sz="1800" dirty="0"/>
              <a:t>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 smtClean="0"/>
              <a:t>Backtests</a:t>
            </a:r>
            <a:r>
              <a:rPr lang="en-US" sz="1800" dirty="0" smtClean="0"/>
              <a:t> </a:t>
            </a:r>
            <a:r>
              <a:rPr lang="en-US" sz="1800" dirty="0"/>
              <a:t>of </a:t>
            </a:r>
            <a:r>
              <a:rPr lang="en-US" sz="1800" b="1" dirty="0" err="1">
                <a:solidFill>
                  <a:srgbClr val="0070C0"/>
                </a:solidFill>
              </a:rPr>
              <a:t>iSentium</a:t>
            </a:r>
            <a:r>
              <a:rPr lang="en-US" sz="1800" b="1" dirty="0">
                <a:solidFill>
                  <a:srgbClr val="0070C0"/>
                </a:solidFill>
              </a:rPr>
              <a:t> Daily Directional Indicators (DDI) </a:t>
            </a:r>
            <a:r>
              <a:rPr lang="en-US" sz="1800" dirty="0"/>
              <a:t>indicate that social media sentiment can be used as </a:t>
            </a:r>
            <a:r>
              <a:rPr lang="en-US" sz="1800" dirty="0" smtClean="0"/>
              <a:t>a predictor </a:t>
            </a:r>
            <a:r>
              <a:rPr lang="en-US" sz="1800" dirty="0"/>
              <a:t>for </a:t>
            </a:r>
            <a:r>
              <a:rPr lang="en-US" sz="1800" b="1" dirty="0">
                <a:solidFill>
                  <a:srgbClr val="0070C0"/>
                </a:solidFill>
              </a:rPr>
              <a:t>short term</a:t>
            </a:r>
            <a:r>
              <a:rPr lang="en-US" sz="1800" dirty="0"/>
              <a:t> market </a:t>
            </a:r>
            <a:r>
              <a:rPr lang="en-US" sz="1800" dirty="0" smtClean="0"/>
              <a:t>moves.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J.P. Morgan has constructed the </a:t>
            </a:r>
            <a:r>
              <a:rPr lang="en-US" sz="1800" b="1" dirty="0">
                <a:solidFill>
                  <a:srgbClr val="0070C0"/>
                </a:solidFill>
              </a:rPr>
              <a:t>JPUSISEN Index </a:t>
            </a:r>
            <a:r>
              <a:rPr lang="en-US" sz="1800" dirty="0"/>
              <a:t>that </a:t>
            </a:r>
            <a:r>
              <a:rPr lang="en-US" sz="1800" b="1" dirty="0">
                <a:solidFill>
                  <a:srgbClr val="0070C0"/>
                </a:solidFill>
              </a:rPr>
              <a:t>takes intraday long or short positions</a:t>
            </a:r>
            <a:r>
              <a:rPr lang="en-US" sz="1800" dirty="0"/>
              <a:t> in the S&amp;P 500 Index, based </a:t>
            </a:r>
            <a:r>
              <a:rPr lang="en-US" sz="1800" dirty="0" smtClean="0"/>
              <a:t>on a </a:t>
            </a:r>
            <a:r>
              <a:rPr lang="en-US" sz="1800" dirty="0"/>
              <a:t>daily directional indicator provided by </a:t>
            </a:r>
            <a:r>
              <a:rPr lang="en-US" sz="1800" dirty="0" err="1"/>
              <a:t>iSentium</a:t>
            </a:r>
            <a:r>
              <a:rPr lang="en-US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8266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388424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universe is </a:t>
            </a:r>
            <a:r>
              <a:rPr lang="en-US" sz="1600" b="1" dirty="0">
                <a:solidFill>
                  <a:srgbClr val="0070C0"/>
                </a:solidFill>
              </a:rPr>
              <a:t>limited to the 100 stocks </a:t>
            </a:r>
            <a:r>
              <a:rPr lang="en-US" sz="1600" dirty="0"/>
              <a:t>which are most representative of the </a:t>
            </a:r>
            <a:r>
              <a:rPr lang="en-US" sz="1600" dirty="0" smtClean="0"/>
              <a:t>S&amp;P </a:t>
            </a:r>
            <a:r>
              <a:rPr lang="en-US" sz="1600" dirty="0"/>
              <a:t>500, filtered using tweet </a:t>
            </a:r>
            <a:r>
              <a:rPr lang="en-US" sz="1600" dirty="0" smtClean="0"/>
              <a:t>volume and </a:t>
            </a:r>
            <a:r>
              <a:rPr lang="en-US" sz="1600" dirty="0"/>
              <a:t>realized volatility measures.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Tweets </a:t>
            </a:r>
            <a:r>
              <a:rPr lang="en-US" sz="1600" dirty="0"/>
              <a:t>are </a:t>
            </a:r>
            <a:r>
              <a:rPr lang="en-US" sz="1600" b="1" dirty="0">
                <a:solidFill>
                  <a:srgbClr val="0070C0"/>
                </a:solidFill>
              </a:rPr>
              <a:t>assigned a sentiment score </a:t>
            </a:r>
            <a:r>
              <a:rPr lang="en-US" sz="1600" dirty="0"/>
              <a:t>using a patented NLP algorithm.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By </a:t>
            </a:r>
            <a:r>
              <a:rPr lang="en-US" sz="1600" dirty="0"/>
              <a:t>aggregating tweet scores, a </a:t>
            </a:r>
            <a:r>
              <a:rPr lang="en-US" sz="1600" b="1" dirty="0">
                <a:solidFill>
                  <a:srgbClr val="0070C0"/>
                </a:solidFill>
              </a:rPr>
              <a:t>sentiment level is produced per minute </a:t>
            </a:r>
            <a:r>
              <a:rPr lang="en-US" sz="1600" dirty="0"/>
              <a:t>between 8:30 AM and 4:30 PM every day.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Sentiment for the day is aggregated using an </a:t>
            </a:r>
            <a:r>
              <a:rPr lang="en-US" sz="1600" b="1" dirty="0">
                <a:solidFill>
                  <a:srgbClr val="0070C0"/>
                </a:solidFill>
              </a:rPr>
              <a:t>exponentially weighted moving average over the past ten days</a:t>
            </a:r>
            <a:r>
              <a:rPr lang="en-US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S&amp;P </a:t>
            </a:r>
            <a:r>
              <a:rPr lang="en-US" sz="1600" dirty="0"/>
              <a:t>500 returns are forecasted using a linear regression over the sentiment scores for the past two days, with </a:t>
            </a:r>
            <a:r>
              <a:rPr lang="en-US" sz="1600" dirty="0" smtClean="0"/>
              <a:t>betas evolved </a:t>
            </a:r>
            <a:r>
              <a:rPr lang="en-US" sz="1600" dirty="0"/>
              <a:t>via a </a:t>
            </a:r>
            <a:r>
              <a:rPr lang="en-US" sz="1600" dirty="0" err="1"/>
              <a:t>Kalman</a:t>
            </a:r>
            <a:r>
              <a:rPr lang="en-US" sz="1600" dirty="0"/>
              <a:t> filter.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184246"/>
            <a:ext cx="7200800" cy="219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093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508132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381642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/>
              <a:t>IR = Information Ratio; Max DD% = Max Draw Down%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1" y="2228516"/>
            <a:ext cx="8104931" cy="328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9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RavenPack</a:t>
            </a:r>
            <a:r>
              <a:rPr lang="en-US" sz="1800" dirty="0">
                <a:hlinkClick r:id="rId3"/>
              </a:rPr>
              <a:t> </a:t>
            </a:r>
            <a:r>
              <a:rPr lang="en-US" sz="1800" dirty="0"/>
              <a:t>analyzes unstructured datasets to produce structured and granular indicators of relevance to </a:t>
            </a:r>
            <a:r>
              <a:rPr lang="en-US" sz="1800" dirty="0" smtClean="0"/>
              <a:t>investment professionals</a:t>
            </a:r>
            <a:r>
              <a:rPr lang="en-US" sz="1800" dirty="0"/>
              <a:t>. Unstructured data include premium </a:t>
            </a:r>
            <a:r>
              <a:rPr lang="en-US" sz="1800" dirty="0" smtClean="0"/>
              <a:t>newswires, </a:t>
            </a:r>
            <a:r>
              <a:rPr lang="en-US" sz="1800" dirty="0"/>
              <a:t>regulatory news providers, press releases and over </a:t>
            </a:r>
            <a:r>
              <a:rPr lang="en-US" sz="1800" dirty="0" smtClean="0"/>
              <a:t>19,000 web </a:t>
            </a:r>
            <a:r>
              <a:rPr lang="en-US" sz="1800" dirty="0"/>
              <a:t>publications.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/>
              <a:t>usage of </a:t>
            </a:r>
            <a:r>
              <a:rPr lang="en-US" sz="1800" dirty="0" err="1"/>
              <a:t>RavenPack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0070C0"/>
                </a:solidFill>
              </a:rPr>
              <a:t>news sentiment </a:t>
            </a:r>
            <a:r>
              <a:rPr lang="en-US" sz="1800" dirty="0"/>
              <a:t>data in trading currencies, </a:t>
            </a:r>
            <a:r>
              <a:rPr lang="en-US" sz="1800" dirty="0" smtClean="0"/>
              <a:t>sovereign bonds </a:t>
            </a:r>
            <a:r>
              <a:rPr lang="en-US" sz="1800" dirty="0"/>
              <a:t>and commodities</a:t>
            </a:r>
            <a:r>
              <a:rPr lang="en-US" sz="18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Calculated </a:t>
            </a:r>
            <a:r>
              <a:rPr lang="en-US" sz="1800" b="1" dirty="0">
                <a:solidFill>
                  <a:srgbClr val="0070C0"/>
                </a:solidFill>
              </a:rPr>
              <a:t>daily sentiment scores </a:t>
            </a:r>
            <a:r>
              <a:rPr lang="en-US" sz="1800" dirty="0"/>
              <a:t>for different assets of interest from </a:t>
            </a:r>
            <a:r>
              <a:rPr lang="en-US" sz="1800" dirty="0" err="1"/>
              <a:t>RavenPack’s</a:t>
            </a:r>
            <a:r>
              <a:rPr lang="en-US" sz="1800" dirty="0"/>
              <a:t> raw </a:t>
            </a:r>
            <a:r>
              <a:rPr lang="en-US" sz="1800" dirty="0" smtClean="0"/>
              <a:t>newsfeed</a:t>
            </a:r>
            <a:r>
              <a:rPr lang="en-US" sz="1800" dirty="0"/>
              <a:t> </a:t>
            </a:r>
            <a:r>
              <a:rPr lang="en-US" sz="1800" dirty="0" smtClean="0"/>
              <a:t>(&gt;</a:t>
            </a:r>
            <a:r>
              <a:rPr lang="en-US" sz="1800" dirty="0"/>
              <a:t>150GB of CSV files)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Constructed simple </a:t>
            </a:r>
            <a:r>
              <a:rPr lang="en-US" sz="1800" b="1" dirty="0">
                <a:solidFill>
                  <a:srgbClr val="0070C0"/>
                </a:solidFill>
              </a:rPr>
              <a:t>long-short strategies</a:t>
            </a:r>
            <a:r>
              <a:rPr lang="en-US" sz="1800" dirty="0"/>
              <a:t>: going long assets with the top </a:t>
            </a:r>
            <a:r>
              <a:rPr lang="en-US" sz="1800" dirty="0" smtClean="0"/>
              <a:t>3 sentiment </a:t>
            </a:r>
            <a:r>
              <a:rPr lang="en-US" sz="1800" dirty="0"/>
              <a:t>scores, and shorting assets with the bottom 3 sentiment scores.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0909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Translating </a:t>
            </a:r>
            <a:r>
              <a:rPr lang="en-US" sz="1800" dirty="0" err="1"/>
              <a:t>RavenPack</a:t>
            </a:r>
            <a:r>
              <a:rPr lang="en-US" sz="1800" dirty="0"/>
              <a:t> News Feed into </a:t>
            </a:r>
            <a:r>
              <a:rPr lang="en-US" sz="1800" b="1" dirty="0">
                <a:solidFill>
                  <a:srgbClr val="0070C0"/>
                </a:solidFill>
              </a:rPr>
              <a:t>Daily Sentiment </a:t>
            </a:r>
            <a:r>
              <a:rPr lang="en-US" sz="1800" b="1" dirty="0" smtClean="0">
                <a:solidFill>
                  <a:srgbClr val="0070C0"/>
                </a:solidFill>
              </a:rPr>
              <a:t>Score </a:t>
            </a:r>
            <a:r>
              <a:rPr lang="en-US" sz="1800" dirty="0" smtClean="0"/>
              <a:t>(50 </a:t>
            </a:r>
            <a:r>
              <a:rPr lang="en-US" sz="1800" dirty="0"/>
              <a:t>data fields for each event. </a:t>
            </a:r>
            <a:r>
              <a:rPr lang="en-US" sz="1800" dirty="0" smtClean="0"/>
              <a:t>Analyzed </a:t>
            </a:r>
            <a:r>
              <a:rPr lang="en-US" sz="1800" dirty="0"/>
              <a:t>data since 2005 for each asset of interest.</a:t>
            </a:r>
          </a:p>
          <a:p>
            <a:pPr>
              <a:buFont typeface="+mj-lt"/>
              <a:buAutoNum type="arabicPeriod"/>
            </a:pPr>
            <a:endParaRPr lang="en-US" sz="1800" dirty="0" smtClean="0"/>
          </a:p>
          <a:p>
            <a:pPr>
              <a:buFont typeface="+mj-lt"/>
              <a:buAutoNum type="arabicPeriod"/>
            </a:pPr>
            <a:r>
              <a:rPr lang="en-US" sz="1800" dirty="0" smtClean="0"/>
              <a:t>Isolate </a:t>
            </a:r>
            <a:r>
              <a:rPr lang="en-US" sz="1800" dirty="0"/>
              <a:t>all unique events on a given day specific to a certain “</a:t>
            </a:r>
            <a:r>
              <a:rPr lang="en-US" sz="1800" b="1" dirty="0">
                <a:solidFill>
                  <a:srgbClr val="0070C0"/>
                </a:solidFill>
              </a:rPr>
              <a:t>ENTITY_NAME</a:t>
            </a:r>
            <a:r>
              <a:rPr lang="en-US" sz="1800" dirty="0"/>
              <a:t>”. Entity name was </a:t>
            </a:r>
            <a:r>
              <a:rPr lang="en-US" sz="1800" dirty="0" smtClean="0"/>
              <a:t>set equal </a:t>
            </a:r>
            <a:r>
              <a:rPr lang="en-US" sz="1800" dirty="0"/>
              <a:t>to the currency, commodity or country name. </a:t>
            </a:r>
            <a:r>
              <a:rPr lang="en-US" sz="1800" dirty="0" smtClean="0"/>
              <a:t>Set </a:t>
            </a:r>
            <a:r>
              <a:rPr lang="en-US" sz="1800" dirty="0"/>
              <a:t>a cutoff time of 4 PM EST to reflect NY market close.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“</a:t>
            </a:r>
            <a:r>
              <a:rPr lang="en-US" sz="1800" b="1" dirty="0" smtClean="0">
                <a:solidFill>
                  <a:srgbClr val="0070C0"/>
                </a:solidFill>
              </a:rPr>
              <a:t>RELEVANCE</a:t>
            </a:r>
            <a:r>
              <a:rPr lang="en-US" sz="1800" dirty="0" smtClean="0"/>
              <a:t>”: which </a:t>
            </a:r>
            <a:r>
              <a:rPr lang="en-US" sz="1800" dirty="0"/>
              <a:t>is an integer score between 0 and 100. </a:t>
            </a:r>
            <a:r>
              <a:rPr lang="en-US" sz="1800" dirty="0" smtClean="0"/>
              <a:t>A higher </a:t>
            </a:r>
            <a:r>
              <a:rPr lang="en-US" sz="1800" dirty="0"/>
              <a:t>value indicates that the mention of the </a:t>
            </a:r>
            <a:r>
              <a:rPr lang="en-US" sz="1800" b="1" dirty="0">
                <a:solidFill>
                  <a:srgbClr val="0070C0"/>
                </a:solidFill>
              </a:rPr>
              <a:t>entity is more integral to the underlying news </a:t>
            </a:r>
            <a:r>
              <a:rPr lang="en-US" sz="1800" dirty="0"/>
              <a:t>story. </a:t>
            </a:r>
            <a:r>
              <a:rPr lang="en-US" sz="1800" dirty="0" smtClean="0"/>
              <a:t>Used RELEVANCE </a:t>
            </a:r>
            <a:r>
              <a:rPr lang="en-US" sz="1800" dirty="0"/>
              <a:t>as a </a:t>
            </a:r>
            <a:r>
              <a:rPr lang="en-US" sz="1800" b="1" dirty="0">
                <a:solidFill>
                  <a:srgbClr val="0070C0"/>
                </a:solidFill>
              </a:rPr>
              <a:t>cut-off filter</a:t>
            </a:r>
            <a:r>
              <a:rPr lang="en-US" sz="1800" dirty="0"/>
              <a:t>, ignoring stories with a value &lt; 75.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“</a:t>
            </a:r>
            <a:r>
              <a:rPr lang="en-US" sz="1800" b="1" dirty="0">
                <a:solidFill>
                  <a:srgbClr val="0070C0"/>
                </a:solidFill>
              </a:rPr>
              <a:t>EVENT_SENTIMENT_SCORE</a:t>
            </a:r>
            <a:r>
              <a:rPr lang="en-US" sz="1800" dirty="0" smtClean="0"/>
              <a:t>”: a </a:t>
            </a:r>
            <a:r>
              <a:rPr lang="en-US" sz="1800" dirty="0"/>
              <a:t>granular </a:t>
            </a:r>
            <a:r>
              <a:rPr lang="en-US" sz="1800" dirty="0" smtClean="0"/>
              <a:t>score between </a:t>
            </a:r>
            <a:r>
              <a:rPr lang="en-US" sz="1800" dirty="0"/>
              <a:t>-1.00 and +1.00 that represents the news sentiment for a given entity. The average of ESS for all </a:t>
            </a:r>
            <a:r>
              <a:rPr lang="en-US" sz="1800" dirty="0" smtClean="0"/>
              <a:t>filtered events </a:t>
            </a:r>
            <a:r>
              <a:rPr lang="en-US" sz="1800" dirty="0"/>
              <a:t>was designated as the sentiment value for the day. </a:t>
            </a:r>
            <a:r>
              <a:rPr lang="en-US" sz="1800" dirty="0" smtClean="0"/>
              <a:t>Forward-filled </a:t>
            </a:r>
            <a:r>
              <a:rPr lang="en-US" sz="1800" dirty="0"/>
              <a:t>the sentiment for days on which </a:t>
            </a:r>
            <a:r>
              <a:rPr lang="en-US" sz="1800" dirty="0" smtClean="0"/>
              <a:t>no news </a:t>
            </a:r>
            <a:r>
              <a:rPr lang="en-US" sz="1800" dirty="0"/>
              <a:t>was received by the analytics engine.</a:t>
            </a:r>
          </a:p>
        </p:txBody>
      </p:sp>
    </p:spTree>
    <p:extLst>
      <p:ext uri="{BB962C8B-B14F-4D97-AF65-F5344CB8AC3E}">
        <p14:creationId xmlns:p14="http://schemas.microsoft.com/office/powerpoint/2010/main" val="364970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Sovereign </a:t>
            </a:r>
            <a:r>
              <a:rPr lang="en-US" sz="1600" b="1" dirty="0"/>
              <a:t>Bonds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 daily </a:t>
            </a:r>
            <a:r>
              <a:rPr lang="en-US" sz="1600" b="1" dirty="0">
                <a:solidFill>
                  <a:srgbClr val="0070C0"/>
                </a:solidFill>
              </a:rPr>
              <a:t>long-short strategy </a:t>
            </a:r>
            <a:r>
              <a:rPr lang="en-US" sz="1600" dirty="0"/>
              <a:t>is constructed from currency-hedged returns of </a:t>
            </a:r>
            <a:r>
              <a:rPr lang="en-US" sz="1600" b="1" dirty="0">
                <a:solidFill>
                  <a:srgbClr val="0070C0"/>
                </a:solidFill>
              </a:rPr>
              <a:t>sovereign bonds</a:t>
            </a:r>
            <a:r>
              <a:rPr lang="en-US" sz="1600" dirty="0"/>
              <a:t> from Australia, </a:t>
            </a:r>
            <a:r>
              <a:rPr lang="en-US" sz="1600" dirty="0" smtClean="0"/>
              <a:t>Canada, Denmark</a:t>
            </a:r>
            <a:r>
              <a:rPr lang="en-US" sz="1600" dirty="0"/>
              <a:t>, Germany, United Kingdom, Japan, Sweden, New Zealand and the United States. 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 smtClean="0"/>
              <a:t>RavenPack</a:t>
            </a:r>
            <a:r>
              <a:rPr lang="en-US" sz="1600" dirty="0" smtClean="0"/>
              <a:t> </a:t>
            </a:r>
            <a:r>
              <a:rPr lang="en-US" sz="1600" dirty="0"/>
              <a:t>does not issue </a:t>
            </a:r>
            <a:r>
              <a:rPr lang="en-US" sz="1600" dirty="0" smtClean="0"/>
              <a:t>a ‘bond </a:t>
            </a:r>
            <a:r>
              <a:rPr lang="en-US" sz="1600" dirty="0"/>
              <a:t>sentiment’ indicator; so </a:t>
            </a:r>
            <a:r>
              <a:rPr lang="en-US" sz="1600" dirty="0" smtClean="0"/>
              <a:t>used </a:t>
            </a:r>
            <a:r>
              <a:rPr lang="en-US" sz="1600" b="1" dirty="0">
                <a:solidFill>
                  <a:srgbClr val="0070C0"/>
                </a:solidFill>
              </a:rPr>
              <a:t>economic sentiment </a:t>
            </a:r>
            <a:r>
              <a:rPr lang="en-US" sz="1600" dirty="0"/>
              <a:t>as a </a:t>
            </a:r>
            <a:r>
              <a:rPr lang="en-US" sz="1600" b="1" dirty="0">
                <a:solidFill>
                  <a:srgbClr val="0070C0"/>
                </a:solidFill>
              </a:rPr>
              <a:t>contrarian indicator</a:t>
            </a:r>
            <a:r>
              <a:rPr lang="en-US" sz="1600" dirty="0"/>
              <a:t>; we go long the 3 bonds with the </a:t>
            </a:r>
            <a:r>
              <a:rPr lang="en-US" sz="1600" dirty="0" smtClean="0"/>
              <a:t>most negative </a:t>
            </a:r>
            <a:r>
              <a:rPr lang="en-US" sz="1600" dirty="0"/>
              <a:t>economic sentiment and short the 3 with the most positive sentiment.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09" y="3861048"/>
            <a:ext cx="6897613" cy="2455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50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Using average sentiment value as signal, we obtained positive annualized returns and </a:t>
            </a:r>
            <a:r>
              <a:rPr lang="en-US" sz="1800" b="1" dirty="0">
                <a:solidFill>
                  <a:srgbClr val="0070C0"/>
                </a:solidFill>
              </a:rPr>
              <a:t>Sharpe Ratios in a 0 to 0.5 range</a:t>
            </a:r>
            <a:r>
              <a:rPr lang="en-US" sz="1800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For instance the top 3 / bottom 3 portfolios where we take 1-month average of sentiment as a signal, yields a Sharpe ratio </a:t>
            </a:r>
            <a:r>
              <a:rPr lang="en-US" sz="1800" dirty="0" smtClean="0"/>
              <a:t>of 0.45</a:t>
            </a:r>
            <a:r>
              <a:rPr lang="en-US" sz="1800" dirty="0"/>
              <a:t>. Results are somewhat sensitive to the </a:t>
            </a:r>
            <a:r>
              <a:rPr lang="en-US" sz="1800" b="1" dirty="0">
                <a:solidFill>
                  <a:srgbClr val="0070C0"/>
                </a:solidFill>
              </a:rPr>
              <a:t>lookback window </a:t>
            </a:r>
            <a:r>
              <a:rPr lang="en-US" sz="1800" dirty="0"/>
              <a:t>for signal averaging as shown in the figure below.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7488832" cy="279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82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Types of Sentiment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1369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Aspect level (aka feature </a:t>
            </a:r>
            <a:r>
              <a:rPr lang="en-US" sz="2400" dirty="0" smtClean="0"/>
              <a:t>level)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Discover what people </a:t>
            </a:r>
            <a:r>
              <a:rPr lang="en-US" sz="1800" dirty="0"/>
              <a:t>like and dislike exactly (the </a:t>
            </a:r>
            <a:r>
              <a:rPr lang="en-US" sz="1800" b="1" dirty="0">
                <a:solidFill>
                  <a:srgbClr val="0070C0"/>
                </a:solidFill>
              </a:rPr>
              <a:t>target of </a:t>
            </a:r>
            <a:r>
              <a:rPr lang="en-US" sz="1800" b="1" dirty="0" smtClean="0">
                <a:solidFill>
                  <a:srgbClr val="0070C0"/>
                </a:solidFill>
              </a:rPr>
              <a:t>opinion</a:t>
            </a:r>
            <a:r>
              <a:rPr lang="en-US" sz="1800" dirty="0" smtClean="0"/>
              <a:t>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I like the iPhone </a:t>
            </a:r>
            <a:r>
              <a:rPr lang="en-US" sz="1600" dirty="0" smtClean="0"/>
              <a:t>X” </a:t>
            </a:r>
            <a:r>
              <a:rPr lang="en-US" sz="1600" dirty="0"/>
              <a:t>is positive, it is of limited use unless we </a:t>
            </a:r>
            <a:r>
              <a:rPr lang="en-US" sz="1600" dirty="0" smtClean="0"/>
              <a:t>know that </a:t>
            </a:r>
            <a:r>
              <a:rPr lang="en-US" sz="1600" dirty="0"/>
              <a:t>the </a:t>
            </a:r>
            <a:r>
              <a:rPr lang="en-US" sz="1600" b="1" dirty="0">
                <a:solidFill>
                  <a:srgbClr val="0070C0"/>
                </a:solidFill>
              </a:rPr>
              <a:t>positive opinion is about the iPhone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Apple is doing very well in this poor economy.” It </a:t>
            </a:r>
            <a:r>
              <a:rPr lang="en-US" sz="1600" dirty="0" smtClean="0"/>
              <a:t>does not </a:t>
            </a:r>
            <a:r>
              <a:rPr lang="en-US" sz="1600" dirty="0"/>
              <a:t>make much sense to classify this sentence as positive or negative because </a:t>
            </a:r>
            <a:r>
              <a:rPr lang="en-US" sz="1600" dirty="0" smtClean="0"/>
              <a:t>it is </a:t>
            </a:r>
            <a:r>
              <a:rPr lang="en-US" sz="1600" b="1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 about Apple but </a:t>
            </a:r>
            <a:r>
              <a:rPr lang="en-US" sz="1600" b="1" dirty="0">
                <a:solidFill>
                  <a:srgbClr val="0070C0"/>
                </a:solidFill>
              </a:rPr>
              <a:t>negative</a:t>
            </a:r>
            <a:r>
              <a:rPr lang="en-US" sz="1600" dirty="0"/>
              <a:t> about economy</a:t>
            </a:r>
            <a:r>
              <a:rPr lang="en-US" sz="1600" dirty="0" smtClean="0"/>
              <a:t>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Although the service is not great, I still love this restaurant</a:t>
            </a:r>
            <a:r>
              <a:rPr lang="en-US" sz="1600" dirty="0" smtClean="0"/>
              <a:t>.” This </a:t>
            </a:r>
            <a:r>
              <a:rPr lang="en-US" sz="1600" dirty="0"/>
              <a:t>sentence clearly has a positive tone, but we cannot say that this sentence </a:t>
            </a:r>
            <a:r>
              <a:rPr lang="en-US" sz="1600" dirty="0" smtClean="0"/>
              <a:t>is entirely </a:t>
            </a:r>
            <a:r>
              <a:rPr lang="en-US" sz="1600" dirty="0"/>
              <a:t>positive</a:t>
            </a:r>
            <a:r>
              <a:rPr lang="en-US" sz="1600" dirty="0" smtClean="0"/>
              <a:t>. We </a:t>
            </a:r>
            <a:r>
              <a:rPr lang="en-US" sz="1600" dirty="0"/>
              <a:t>can only say that the sentence is positive about the </a:t>
            </a:r>
            <a:r>
              <a:rPr lang="en-US" sz="1600" dirty="0" smtClean="0"/>
              <a:t>restaurant (emphasized</a:t>
            </a:r>
            <a:r>
              <a:rPr lang="en-US" sz="1600" dirty="0"/>
              <a:t>), but it is still negative about its service (not emphasized). </a:t>
            </a:r>
            <a:r>
              <a:rPr lang="en-US" sz="1600" b="1" dirty="0">
                <a:solidFill>
                  <a:srgbClr val="0070C0"/>
                </a:solidFill>
              </a:rPr>
              <a:t>If someone cares a lot about the service, he probably will not go to eat at the restaurant</a:t>
            </a:r>
            <a:r>
              <a:rPr lang="en-US" sz="1600" dirty="0"/>
              <a:t>.</a:t>
            </a:r>
            <a:endParaRPr lang="en-US" sz="16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16395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388424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Indexes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9694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Equity </a:t>
            </a:r>
            <a:r>
              <a:rPr lang="en-US" sz="1800" b="1" dirty="0" smtClean="0"/>
              <a:t>Indices: </a:t>
            </a:r>
            <a:r>
              <a:rPr lang="en-US" sz="1800" dirty="0" smtClean="0"/>
              <a:t>A </a:t>
            </a:r>
            <a:r>
              <a:rPr lang="en-US" sz="1800" dirty="0"/>
              <a:t>daily </a:t>
            </a:r>
            <a:r>
              <a:rPr lang="en-US" sz="1800" b="1" dirty="0">
                <a:solidFill>
                  <a:srgbClr val="0070C0"/>
                </a:solidFill>
              </a:rPr>
              <a:t>long-short strategy </a:t>
            </a:r>
            <a:r>
              <a:rPr lang="en-US" sz="1800" dirty="0"/>
              <a:t>is constructed </a:t>
            </a:r>
            <a:r>
              <a:rPr lang="en-US" sz="1800" b="1" dirty="0">
                <a:solidFill>
                  <a:srgbClr val="0070C0"/>
                </a:solidFill>
              </a:rPr>
              <a:t>from benchmark equity indices</a:t>
            </a:r>
            <a:r>
              <a:rPr lang="en-US" sz="1800" dirty="0"/>
              <a:t> of Australia, Canada, Denmark, Germany, </a:t>
            </a:r>
            <a:r>
              <a:rPr lang="en-US" sz="1800" dirty="0" smtClean="0"/>
              <a:t>United Kingdom</a:t>
            </a:r>
            <a:r>
              <a:rPr lang="en-US" sz="1800" dirty="0"/>
              <a:t>, Japan, Sweden, New Zealand and United States.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Using </a:t>
            </a:r>
            <a:r>
              <a:rPr lang="en-US" sz="1800" dirty="0" err="1"/>
              <a:t>RavenPack’s</a:t>
            </a:r>
            <a:r>
              <a:rPr lang="en-US" sz="1800" dirty="0"/>
              <a:t> </a:t>
            </a:r>
            <a:r>
              <a:rPr lang="en-US" sz="1800" b="1" dirty="0" smtClean="0">
                <a:solidFill>
                  <a:srgbClr val="0070C0"/>
                </a:solidFill>
              </a:rPr>
              <a:t>economic sentiment</a:t>
            </a:r>
            <a:r>
              <a:rPr lang="en-US" sz="1800" dirty="0" smtClean="0"/>
              <a:t> </a:t>
            </a:r>
            <a:r>
              <a:rPr lang="en-US" sz="1800" dirty="0"/>
              <a:t>signal as </a:t>
            </a:r>
            <a:r>
              <a:rPr lang="en-US" sz="1800" dirty="0" smtClean="0"/>
              <a:t>a </a:t>
            </a:r>
            <a:r>
              <a:rPr lang="en-US" sz="1800" b="1" dirty="0" smtClean="0">
                <a:solidFill>
                  <a:srgbClr val="0070C0"/>
                </a:solidFill>
              </a:rPr>
              <a:t>confirming </a:t>
            </a:r>
            <a:r>
              <a:rPr lang="en-US" sz="1800" b="1" dirty="0">
                <a:solidFill>
                  <a:srgbClr val="0070C0"/>
                </a:solidFill>
              </a:rPr>
              <a:t>indicator </a:t>
            </a:r>
            <a:r>
              <a:rPr lang="en-US" sz="1800" dirty="0"/>
              <a:t>to go long/short equity indices. We obtain the following results: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14784"/>
            <a:ext cx="7416824" cy="255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97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9036496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</a:t>
            </a:r>
            <a:r>
              <a:rPr lang="en-US" dirty="0" smtClean="0"/>
              <a:t>trade Currencies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/>
              <a:t>Developed-Market </a:t>
            </a:r>
            <a:r>
              <a:rPr lang="en-US" sz="1600" b="1" dirty="0" smtClean="0"/>
              <a:t>Currencies: </a:t>
            </a:r>
            <a:r>
              <a:rPr lang="en-US" sz="1600" dirty="0" smtClean="0"/>
              <a:t>A </a:t>
            </a:r>
            <a:r>
              <a:rPr lang="en-US" sz="1600" dirty="0"/>
              <a:t>daily </a:t>
            </a:r>
            <a:r>
              <a:rPr lang="en-US" sz="1600" b="1" dirty="0">
                <a:solidFill>
                  <a:srgbClr val="0070C0"/>
                </a:solidFill>
              </a:rPr>
              <a:t>long-short strategy </a:t>
            </a:r>
            <a:r>
              <a:rPr lang="en-US" sz="1600" dirty="0" smtClean="0"/>
              <a:t>for currencies</a:t>
            </a:r>
            <a:r>
              <a:rPr lang="en-US" sz="1600" dirty="0"/>
              <a:t>: Australian Dollar, Canadian Dollar, Swiss </a:t>
            </a:r>
            <a:r>
              <a:rPr lang="en-US" sz="1600" dirty="0" smtClean="0"/>
              <a:t>Franc, Danish </a:t>
            </a:r>
            <a:r>
              <a:rPr lang="en-US" sz="1600" dirty="0"/>
              <a:t>Krone, Euro, British Pound, Japanese Yen, Norwegian Krone, New Zealand Dollar and Swedish Krona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	Used </a:t>
            </a:r>
            <a:r>
              <a:rPr lang="en-US" sz="1600" dirty="0"/>
              <a:t>a </a:t>
            </a:r>
            <a:r>
              <a:rPr lang="en-US" sz="1600" b="1" dirty="0">
                <a:solidFill>
                  <a:srgbClr val="0070C0"/>
                </a:solidFill>
              </a:rPr>
              <a:t>currency-specific sentiment </a:t>
            </a:r>
            <a:r>
              <a:rPr lang="en-US" sz="1600" dirty="0" smtClean="0"/>
              <a:t>indicator. The </a:t>
            </a:r>
            <a:r>
              <a:rPr lang="en-US" sz="1600" dirty="0"/>
              <a:t>strategy held long the 3 currencies with the most </a:t>
            </a:r>
            <a:r>
              <a:rPr lang="en-US" sz="1600" dirty="0" smtClean="0"/>
              <a:t>negative sentiment </a:t>
            </a:r>
            <a:r>
              <a:rPr lang="en-US" sz="1600" dirty="0"/>
              <a:t>and held short the 3 currencies with the most positive </a:t>
            </a:r>
            <a:r>
              <a:rPr lang="en-US" sz="1600" dirty="0" smtClean="0"/>
              <a:t>sentiment. Interestingly </a:t>
            </a:r>
            <a:r>
              <a:rPr lang="en-US" sz="1600" dirty="0"/>
              <a:t>using average sentiment value as a </a:t>
            </a:r>
            <a:r>
              <a:rPr lang="en-US" sz="1600" b="1" dirty="0">
                <a:solidFill>
                  <a:srgbClr val="0070C0"/>
                </a:solidFill>
              </a:rPr>
              <a:t>contrarian signal </a:t>
            </a:r>
            <a:r>
              <a:rPr lang="en-US" sz="1600" dirty="0"/>
              <a:t>and it resulted in moderately positive results (</a:t>
            </a:r>
            <a:r>
              <a:rPr lang="en-US" sz="1600" dirty="0" smtClean="0"/>
              <a:t>Sharpe ratios </a:t>
            </a:r>
            <a:r>
              <a:rPr lang="en-US" sz="1600" dirty="0"/>
              <a:t>in a 0 to 0.4 range).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33800"/>
            <a:ext cx="6984776" cy="228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11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Smart Beta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3204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/>
              <a:t>Using </a:t>
            </a:r>
            <a:r>
              <a:rPr lang="en-US" sz="1800" dirty="0"/>
              <a:t>the social media sentiment levels of individuals ETF constituents </a:t>
            </a:r>
            <a:r>
              <a:rPr lang="en-US" sz="1800" dirty="0" smtClean="0"/>
              <a:t>to </a:t>
            </a:r>
            <a:r>
              <a:rPr lang="en-US" sz="1800" b="1" dirty="0" smtClean="0">
                <a:solidFill>
                  <a:srgbClr val="0070C0"/>
                </a:solidFill>
              </a:rPr>
              <a:t>rebalance </a:t>
            </a:r>
            <a:r>
              <a:rPr lang="en-US" sz="1800" b="1" dirty="0">
                <a:solidFill>
                  <a:srgbClr val="0070C0"/>
                </a:solidFill>
              </a:rPr>
              <a:t>the weights of the constituents</a:t>
            </a:r>
            <a:r>
              <a:rPr lang="en-US" sz="1800" dirty="0"/>
              <a:t> in the ETF while keeping the Assets under Management </a:t>
            </a:r>
            <a:r>
              <a:rPr lang="en-US" sz="1800" dirty="0" smtClean="0"/>
              <a:t>constant</a:t>
            </a:r>
          </a:p>
          <a:p>
            <a:pPr marL="0" indent="0"/>
            <a:endParaRPr lang="en-US" sz="1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u="sng" dirty="0" smtClean="0"/>
              <a:t>Strategy </a:t>
            </a:r>
            <a:r>
              <a:rPr lang="en-US" sz="1600" b="1" u="sng" dirty="0"/>
              <a:t>1</a:t>
            </a:r>
            <a:r>
              <a:rPr lang="en-US" sz="1600" dirty="0"/>
              <a:t>: Looking at the sentiment levels </a:t>
            </a:r>
            <a:r>
              <a:rPr lang="en-US" sz="1600" b="1" dirty="0">
                <a:solidFill>
                  <a:srgbClr val="0070C0"/>
                </a:solidFill>
              </a:rPr>
              <a:t>an hour before the close and re-balancing the weights</a:t>
            </a:r>
            <a:r>
              <a:rPr lang="en-US" sz="1600" dirty="0"/>
              <a:t> according to that. The stocks were bought or sold (to reduce position as per new weight only, NO short selling) at the close of the day and </a:t>
            </a:r>
            <a:r>
              <a:rPr lang="en-US" sz="1600" dirty="0">
                <a:solidFill>
                  <a:srgbClr val="0070C0"/>
                </a:solidFill>
              </a:rPr>
              <a:t>the positions were maintained until the next day</a:t>
            </a:r>
            <a:r>
              <a:rPr lang="en-US" sz="1600" dirty="0"/>
              <a:t> when the re-balancing was performed </a:t>
            </a:r>
            <a:r>
              <a:rPr lang="en-US" sz="1600" dirty="0" smtClean="0"/>
              <a:t>again.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u="sng" dirty="0"/>
              <a:t>Strategy 2</a:t>
            </a:r>
            <a:r>
              <a:rPr lang="en-US" sz="1600" dirty="0"/>
              <a:t>: use a </a:t>
            </a:r>
            <a:r>
              <a:rPr lang="en-US" sz="1600" dirty="0" smtClean="0">
                <a:solidFill>
                  <a:srgbClr val="0070C0"/>
                </a:solidFill>
              </a:rPr>
              <a:t>lagged</a:t>
            </a:r>
            <a:r>
              <a:rPr lang="en-US" sz="1600" dirty="0" smtClean="0"/>
              <a:t> </a:t>
            </a:r>
            <a:r>
              <a:rPr lang="en-US" sz="1600" dirty="0"/>
              <a:t>sentiment (the lag being a day). So, for adjusting the weights today, we looked at the sentiment </a:t>
            </a:r>
            <a:r>
              <a:rPr lang="en-US" sz="1600" dirty="0" smtClean="0"/>
              <a:t>just before the closing yesterday</a:t>
            </a:r>
            <a:r>
              <a:rPr lang="en-US" sz="1600" dirty="0"/>
              <a:t>, and changed the positions based on that.</a:t>
            </a:r>
            <a:endParaRPr lang="en-US" sz="1600" b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0431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Smart Beta</a:t>
            </a:r>
            <a:endParaRPr lang="en-US" dirty="0"/>
          </a:p>
        </p:txBody>
      </p:sp>
      <p:pic>
        <p:nvPicPr>
          <p:cNvPr id="3074" name="Picture 2" descr="https://socialmarketanalytics.files.wordpress.com/2015/10/chart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8"/>
          <a:stretch/>
        </p:blipFill>
        <p:spPr bwMode="auto">
          <a:xfrm>
            <a:off x="539552" y="1556792"/>
            <a:ext cx="7889142" cy="447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602682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https://socialmarketanalytics.wordpress.com/2015/10/27/social-media-and-smart-beta</a:t>
            </a:r>
            <a:r>
              <a:rPr lang="en-US" sz="1400" dirty="0" smtClean="0">
                <a:hlinkClick r:id="rId4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4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Case Studies: Smart Beta</a:t>
            </a:r>
          </a:p>
        </p:txBody>
      </p:sp>
      <p:sp>
        <p:nvSpPr>
          <p:cNvPr id="2" name="AutoShape 4" descr="emoji sad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7544" y="1743199"/>
            <a:ext cx="756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Assume sentiment is a good indicator on price trend, why don’t we </a:t>
            </a:r>
            <a:r>
              <a:rPr lang="en-US" sz="1800" b="1" dirty="0" smtClean="0">
                <a:solidFill>
                  <a:srgbClr val="0070C0"/>
                </a:solidFill>
              </a:rPr>
              <a:t>rebalance the portfolio more often </a:t>
            </a:r>
            <a:r>
              <a:rPr lang="en-US" sz="1800" dirty="0" smtClean="0"/>
              <a:t>(say per hour rather than daily)?</a:t>
            </a:r>
            <a:endParaRPr lang="en-US" sz="1800" dirty="0"/>
          </a:p>
        </p:txBody>
      </p:sp>
      <p:grpSp>
        <p:nvGrpSpPr>
          <p:cNvPr id="9" name="Group 8"/>
          <p:cNvGrpSpPr/>
          <p:nvPr/>
        </p:nvGrpSpPr>
        <p:grpSpPr>
          <a:xfrm>
            <a:off x="611560" y="3045123"/>
            <a:ext cx="7416824" cy="1896045"/>
            <a:chOff x="827584" y="3500611"/>
            <a:chExt cx="7416824" cy="1896045"/>
          </a:xfrm>
        </p:grpSpPr>
        <p:pic>
          <p:nvPicPr>
            <p:cNvPr id="8" name="Picture 2" descr="https://static.seekingalpha.com/uploads/2018/3/3/420242-15201066623984559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0364" y="3667868"/>
              <a:ext cx="3048000" cy="1728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emoji happy的圖片搜尋結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3500611"/>
              <a:ext cx="1656184" cy="1656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505361"/>
              <a:ext cx="1728192" cy="1728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ight Arrow 6"/>
            <p:cNvSpPr/>
            <p:nvPr/>
          </p:nvSpPr>
          <p:spPr bwMode="auto">
            <a:xfrm>
              <a:off x="2555776" y="4151256"/>
              <a:ext cx="864096" cy="571711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Right Arrow 11"/>
            <p:cNvSpPr/>
            <p:nvPr/>
          </p:nvSpPr>
          <p:spPr bwMode="auto">
            <a:xfrm>
              <a:off x="5580112" y="4151256"/>
              <a:ext cx="864096" cy="571711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63177" y="5157192"/>
            <a:ext cx="706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Rebalance only the two stocks with </a:t>
            </a:r>
            <a:r>
              <a:rPr lang="en-US" sz="1800" b="1" dirty="0" smtClean="0">
                <a:solidFill>
                  <a:srgbClr val="0070C0"/>
                </a:solidFill>
              </a:rPr>
              <a:t>best and worst </a:t>
            </a:r>
            <a:r>
              <a:rPr lang="en-US" sz="1800" dirty="0" smtClean="0"/>
              <a:t>(delta) sentiments and execute the trade by </a:t>
            </a:r>
            <a:r>
              <a:rPr lang="en-US" sz="1800" b="1" dirty="0">
                <a:solidFill>
                  <a:srgbClr val="0070C0"/>
                </a:solidFill>
              </a:rPr>
              <a:t>Pair </a:t>
            </a:r>
            <a:r>
              <a:rPr lang="en-US" sz="1800" b="1" dirty="0" smtClean="0">
                <a:solidFill>
                  <a:srgbClr val="0070C0"/>
                </a:solidFill>
              </a:rPr>
              <a:t>Algo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860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Detecting Fake or Deceptive Opinions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Professional reviewers </a:t>
            </a:r>
            <a:r>
              <a:rPr lang="en-US" sz="1800" dirty="0"/>
              <a:t>are often easier to </a:t>
            </a:r>
            <a:r>
              <a:rPr lang="en-US" sz="1800" dirty="0" smtClean="0"/>
              <a:t>catch because </a:t>
            </a:r>
            <a:r>
              <a:rPr lang="en-US" sz="1800" dirty="0"/>
              <a:t>they write a large number of </a:t>
            </a:r>
            <a:r>
              <a:rPr lang="en-US" sz="1800" dirty="0" smtClean="0"/>
              <a:t>fake reviews</a:t>
            </a:r>
            <a:r>
              <a:rPr lang="en-US" sz="1800" dirty="0"/>
              <a:t>, which can leave </a:t>
            </a:r>
            <a:r>
              <a:rPr lang="en-US" sz="1800" b="1" dirty="0">
                <a:solidFill>
                  <a:srgbClr val="0070C0"/>
                </a:solidFill>
              </a:rPr>
              <a:t>linguistic and behavioral patterns</a:t>
            </a:r>
            <a:r>
              <a:rPr lang="en-US" sz="1800" dirty="0"/>
              <a:t> easily </a:t>
            </a:r>
            <a:r>
              <a:rPr lang="en-US" sz="1800" dirty="0" smtClean="0"/>
              <a:t>discoverable by </a:t>
            </a:r>
            <a:r>
              <a:rPr lang="en-US" sz="1800" dirty="0"/>
              <a:t>data mining algorithms. However, the issue is that by the time they are </a:t>
            </a:r>
            <a:r>
              <a:rPr lang="en-US" sz="1800" dirty="0" smtClean="0"/>
              <a:t>caught, the </a:t>
            </a:r>
            <a:r>
              <a:rPr lang="en-US" sz="1800" b="1" dirty="0">
                <a:solidFill>
                  <a:srgbClr val="0070C0"/>
                </a:solidFill>
              </a:rPr>
              <a:t>damage might have already been done</a:t>
            </a:r>
            <a:r>
              <a:rPr lang="en-US" sz="1800" dirty="0"/>
              <a:t> because it takes some time </a:t>
            </a:r>
            <a:r>
              <a:rPr lang="en-US" sz="1800" dirty="0" smtClean="0"/>
              <a:t>and possibly </a:t>
            </a:r>
            <a:r>
              <a:rPr lang="en-US" sz="1800" dirty="0"/>
              <a:t>many fake reviews for the system to detect abnormal writing </a:t>
            </a:r>
            <a:r>
              <a:rPr lang="en-US" sz="1800" dirty="0" smtClean="0"/>
              <a:t>styles and </a:t>
            </a:r>
            <a:r>
              <a:rPr lang="en-US" sz="1800" dirty="0"/>
              <a:t>behavioral patterns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r>
              <a:rPr lang="en-US" sz="1800" b="1" dirty="0" smtClean="0">
                <a:solidFill>
                  <a:srgbClr val="00B050"/>
                </a:solidFill>
              </a:rPr>
              <a:t>Example</a:t>
            </a:r>
            <a:r>
              <a:rPr lang="en-US" sz="1800" dirty="0" smtClean="0"/>
              <a:t>: </a:t>
            </a:r>
            <a:r>
              <a:rPr lang="en-US" sz="1800" dirty="0"/>
              <a:t>someone frequently checked a restaurant review page without writing anything. </a:t>
            </a:r>
            <a:r>
              <a:rPr lang="en-US" sz="1800" dirty="0" smtClean="0"/>
              <a:t>When the person saw </a:t>
            </a:r>
            <a:r>
              <a:rPr lang="en-US" sz="1800" dirty="0"/>
              <a:t>a negative review appeared on the page, he quickly wrote a strong </a:t>
            </a:r>
            <a:r>
              <a:rPr lang="en-US" sz="1800" dirty="0" smtClean="0"/>
              <a:t>positive review</a:t>
            </a:r>
            <a:r>
              <a:rPr lang="en-US" sz="1800" dirty="0"/>
              <a:t>. Clearly this positive review is suspicious because the person could be </a:t>
            </a:r>
            <a:r>
              <a:rPr lang="en-US" sz="1800" dirty="0" smtClean="0"/>
              <a:t>the restaurant </a:t>
            </a:r>
            <a:r>
              <a:rPr lang="en-US" sz="1800" dirty="0"/>
              <a:t>owner </a:t>
            </a:r>
            <a:r>
              <a:rPr lang="en-US" sz="1800" dirty="0" smtClean="0"/>
              <a:t>to </a:t>
            </a:r>
            <a:r>
              <a:rPr lang="en-US" sz="1800" dirty="0"/>
              <a:t>mitigate the impact of the negative review.</a:t>
            </a:r>
          </a:p>
        </p:txBody>
      </p:sp>
    </p:spTree>
    <p:extLst>
      <p:ext uri="{BB962C8B-B14F-4D97-AF65-F5344CB8AC3E}">
        <p14:creationId xmlns:p14="http://schemas.microsoft.com/office/powerpoint/2010/main" val="336728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Detecting Fake or Deceptive Opinions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 </a:t>
            </a:r>
            <a:r>
              <a:rPr lang="en-US" sz="1800" b="1" u="sng" dirty="0"/>
              <a:t>Group </a:t>
            </a:r>
            <a:r>
              <a:rPr lang="en-US" sz="1800" b="1" u="sng" dirty="0" smtClean="0"/>
              <a:t>spamming </a:t>
            </a:r>
            <a:r>
              <a:rPr lang="en-US" sz="1800" dirty="0" smtClean="0"/>
              <a:t>- works </a:t>
            </a:r>
            <a:r>
              <a:rPr lang="en-US" sz="1800" dirty="0"/>
              <a:t>in </a:t>
            </a:r>
            <a:r>
              <a:rPr lang="en-US" sz="1800" b="1" dirty="0">
                <a:solidFill>
                  <a:srgbClr val="0070C0"/>
                </a:solidFill>
              </a:rPr>
              <a:t>collusion</a:t>
            </a:r>
            <a:r>
              <a:rPr lang="en-US" sz="1800" dirty="0"/>
              <a:t> to promote a </a:t>
            </a:r>
            <a:r>
              <a:rPr lang="en-US" sz="1800" dirty="0" smtClean="0"/>
              <a:t>target entity </a:t>
            </a:r>
            <a:r>
              <a:rPr lang="en-US" sz="1800" dirty="0"/>
              <a:t>and/or to damage the reputation of another. The individual </a:t>
            </a:r>
            <a:r>
              <a:rPr lang="en-US" sz="1800" dirty="0" smtClean="0"/>
              <a:t>spammers in </a:t>
            </a:r>
            <a:r>
              <a:rPr lang="en-US" sz="1800" dirty="0"/>
              <a:t>the group may or may not know each other or each other’s activities</a:t>
            </a:r>
          </a:p>
          <a:p>
            <a:endParaRPr lang="en-US" sz="1800" dirty="0" smtClean="0"/>
          </a:p>
          <a:p>
            <a:r>
              <a:rPr lang="en-US" sz="1800" dirty="0" smtClean="0"/>
              <a:t>A </a:t>
            </a:r>
            <a:r>
              <a:rPr lang="en-US" sz="1800" dirty="0"/>
              <a:t>single person or organization registers </a:t>
            </a:r>
            <a:r>
              <a:rPr lang="en-US" sz="1800" b="1" dirty="0">
                <a:solidFill>
                  <a:srgbClr val="0070C0"/>
                </a:solidFill>
              </a:rPr>
              <a:t>multiple </a:t>
            </a:r>
            <a:r>
              <a:rPr lang="en-US" sz="1800" b="1" dirty="0" smtClean="0">
                <a:solidFill>
                  <a:srgbClr val="0070C0"/>
                </a:solidFill>
              </a:rPr>
              <a:t>accounts</a:t>
            </a:r>
            <a:r>
              <a:rPr lang="en-US" sz="1800" dirty="0" smtClean="0"/>
              <a:t>. </a:t>
            </a:r>
            <a:r>
              <a:rPr lang="en-US" sz="1800" dirty="0"/>
              <a:t>These multiple </a:t>
            </a:r>
            <a:r>
              <a:rPr lang="en-US" sz="1800" dirty="0" smtClean="0"/>
              <a:t>accounts behave </a:t>
            </a:r>
            <a:r>
              <a:rPr lang="en-US" sz="1800" dirty="0"/>
              <a:t>just like a </a:t>
            </a:r>
            <a:r>
              <a:rPr lang="en-US" sz="1800" b="1" dirty="0">
                <a:solidFill>
                  <a:srgbClr val="0070C0"/>
                </a:solidFill>
              </a:rPr>
              <a:t>group working in collusion</a:t>
            </a:r>
            <a:r>
              <a:rPr lang="en-US" sz="1800" dirty="0"/>
              <a:t>. This is </a:t>
            </a:r>
            <a:r>
              <a:rPr lang="en-US" sz="1800" dirty="0" smtClean="0"/>
              <a:t>called sock </a:t>
            </a:r>
            <a:r>
              <a:rPr lang="en-US" sz="1800" dirty="0" err="1" smtClean="0"/>
              <a:t>puppeting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dirty="0" smtClean="0"/>
              <a:t>In </a:t>
            </a:r>
            <a:r>
              <a:rPr lang="en-US" sz="1800" dirty="0"/>
              <a:t>the case of an organization, there are different </a:t>
            </a:r>
            <a:r>
              <a:rPr lang="en-US" sz="1800" dirty="0" smtClean="0"/>
              <a:t>sub-models</a:t>
            </a:r>
            <a:r>
              <a:rPr lang="en-US" sz="1800" dirty="0"/>
              <a:t>:</a:t>
            </a:r>
            <a:r>
              <a:rPr lang="en-US" sz="1800" dirty="0" smtClean="0"/>
              <a:t> multiple people </a:t>
            </a:r>
            <a:r>
              <a:rPr lang="en-US" sz="1800" dirty="0"/>
              <a:t>posting from these accounts, one person </a:t>
            </a:r>
            <a:r>
              <a:rPr lang="en-US" sz="1800" dirty="0" smtClean="0"/>
              <a:t>in charge </a:t>
            </a:r>
            <a:r>
              <a:rPr lang="en-US" sz="1800" dirty="0"/>
              <a:t>of several accounts, or a mixture of both. Some so-called </a:t>
            </a:r>
            <a:r>
              <a:rPr lang="en-US" sz="1800" b="1" dirty="0" smtClean="0">
                <a:solidFill>
                  <a:srgbClr val="0070C0"/>
                </a:solidFill>
              </a:rPr>
              <a:t>reputation management </a:t>
            </a:r>
            <a:r>
              <a:rPr lang="en-US" sz="1800" b="1" dirty="0">
                <a:solidFill>
                  <a:srgbClr val="0070C0"/>
                </a:solidFill>
              </a:rPr>
              <a:t>companies and government agencies </a:t>
            </a:r>
            <a:r>
              <a:rPr lang="en-US" sz="1800" dirty="0"/>
              <a:t>work in this way</a:t>
            </a:r>
            <a:r>
              <a:rPr lang="en-US" sz="1800" dirty="0" smtClean="0"/>
              <a:t>. (</a:t>
            </a:r>
            <a:r>
              <a:rPr lang="zh-TW" altLang="en-US" sz="1800" dirty="0" smtClean="0"/>
              <a:t>打手</a:t>
            </a:r>
            <a:r>
              <a:rPr lang="en-US" altLang="zh-TW" sz="1800" dirty="0" smtClean="0"/>
              <a:t>, buying likes in Facebook </a:t>
            </a:r>
            <a:r>
              <a:rPr lang="en-US" altLang="zh-TW" sz="1800" dirty="0" err="1" smtClean="0"/>
              <a:t>etc</a:t>
            </a:r>
            <a:r>
              <a:rPr lang="en-US" altLang="zh-TW" sz="1800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6525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0891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Review content</a:t>
            </a:r>
            <a:r>
              <a:rPr lang="en-US" sz="1800" dirty="0"/>
              <a:t>: The </a:t>
            </a:r>
            <a:r>
              <a:rPr lang="en-US" sz="1800" dirty="0" smtClean="0"/>
              <a:t>text </a:t>
            </a:r>
            <a:r>
              <a:rPr lang="en-US" sz="1800" dirty="0"/>
              <a:t>content of each review </a:t>
            </a:r>
            <a:r>
              <a:rPr lang="en-US" sz="1800" dirty="0" smtClean="0"/>
              <a:t>including, </a:t>
            </a:r>
            <a:r>
              <a:rPr lang="en-US" sz="1800" dirty="0"/>
              <a:t>we can extract </a:t>
            </a:r>
            <a:r>
              <a:rPr lang="en-US" sz="1800" b="1" dirty="0">
                <a:solidFill>
                  <a:srgbClr val="0070C0"/>
                </a:solidFill>
              </a:rPr>
              <a:t>linguistic features</a:t>
            </a:r>
            <a:r>
              <a:rPr lang="en-US" sz="1800" dirty="0"/>
              <a:t> such as </a:t>
            </a:r>
            <a:r>
              <a:rPr lang="en-US" sz="1800" dirty="0" smtClean="0"/>
              <a:t>POS (Part of Speech), </a:t>
            </a:r>
            <a:r>
              <a:rPr lang="en-US" sz="1800" dirty="0"/>
              <a:t>n-grams </a:t>
            </a:r>
            <a:r>
              <a:rPr lang="en-US" sz="1800" dirty="0" smtClean="0"/>
              <a:t>and other </a:t>
            </a:r>
            <a:r>
              <a:rPr lang="en-US" sz="1800" dirty="0"/>
              <a:t>syntactic, </a:t>
            </a:r>
            <a:r>
              <a:rPr lang="en-US" sz="1800" dirty="0" smtClean="0"/>
              <a:t>semantic</a:t>
            </a:r>
            <a:r>
              <a:rPr lang="en-US" sz="1800" dirty="0"/>
              <a:t>, and stylistic clues for deceptions and lies. </a:t>
            </a:r>
            <a:r>
              <a:rPr lang="en-US" sz="1800" dirty="0" smtClean="0"/>
              <a:t>However, linguistic </a:t>
            </a:r>
            <a:r>
              <a:rPr lang="en-US" sz="1800" dirty="0"/>
              <a:t>features are often not sufficient because one can fairly easily craft </a:t>
            </a:r>
            <a:r>
              <a:rPr lang="en-US" sz="1800" dirty="0" smtClean="0"/>
              <a:t>a fake </a:t>
            </a:r>
            <a:r>
              <a:rPr lang="en-US" sz="1800" dirty="0"/>
              <a:t>review that is just like a genuine </a:t>
            </a:r>
            <a:r>
              <a:rPr lang="en-US" sz="1800" dirty="0" smtClean="0"/>
              <a:t>one</a:t>
            </a:r>
          </a:p>
          <a:p>
            <a:endParaRPr lang="en-US" sz="1800" dirty="0" smtClean="0"/>
          </a:p>
          <a:p>
            <a:r>
              <a:rPr lang="en-US" sz="1800" dirty="0" smtClean="0"/>
              <a:t>- </a:t>
            </a:r>
            <a:r>
              <a:rPr lang="en-US" sz="1800" b="1" u="sng" dirty="0" smtClean="0"/>
              <a:t>Meta-data</a:t>
            </a:r>
            <a:r>
              <a:rPr lang="en-US" sz="1800" dirty="0" smtClean="0"/>
              <a:t>:  such </a:t>
            </a:r>
            <a:r>
              <a:rPr lang="en-US" sz="1800" dirty="0"/>
              <a:t>as the </a:t>
            </a:r>
            <a:r>
              <a:rPr lang="en-US" sz="1800" b="1" dirty="0">
                <a:solidFill>
                  <a:srgbClr val="0070C0"/>
                </a:solidFill>
              </a:rPr>
              <a:t>star rating </a:t>
            </a:r>
            <a:r>
              <a:rPr lang="en-US" sz="1800" dirty="0"/>
              <a:t>given to </a:t>
            </a:r>
            <a:r>
              <a:rPr lang="en-US" sz="1800" dirty="0" smtClean="0"/>
              <a:t>each review</a:t>
            </a:r>
            <a:r>
              <a:rPr lang="en-US" sz="1800" dirty="0"/>
              <a:t>, </a:t>
            </a:r>
            <a:r>
              <a:rPr lang="en-US" sz="1800" b="1" dirty="0" err="1">
                <a:solidFill>
                  <a:srgbClr val="0070C0"/>
                </a:solidFill>
              </a:rPr>
              <a:t>userid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of the reviewer, </a:t>
            </a:r>
            <a:r>
              <a:rPr lang="en-US" sz="1800" dirty="0" smtClean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time/date</a:t>
            </a:r>
            <a:r>
              <a:rPr lang="en-US" sz="1800" dirty="0"/>
              <a:t> when the review </a:t>
            </a:r>
            <a:r>
              <a:rPr lang="en-US" sz="1800" dirty="0" smtClean="0"/>
              <a:t>was posted</a:t>
            </a:r>
            <a:r>
              <a:rPr lang="en-US" sz="1800" dirty="0"/>
              <a:t>, the </a:t>
            </a:r>
            <a:r>
              <a:rPr lang="en-US" sz="1800" b="1" dirty="0">
                <a:solidFill>
                  <a:srgbClr val="0070C0"/>
                </a:solidFill>
              </a:rPr>
              <a:t>number of helpfulness votes</a:t>
            </a:r>
            <a:r>
              <a:rPr lang="en-US" sz="1800" dirty="0"/>
              <a:t>, and the </a:t>
            </a:r>
            <a:r>
              <a:rPr lang="en-US" sz="1800" b="1" dirty="0" smtClean="0">
                <a:solidFill>
                  <a:srgbClr val="0070C0"/>
                </a:solidFill>
              </a:rPr>
              <a:t>number </a:t>
            </a:r>
            <a:r>
              <a:rPr lang="en-US" sz="1800" b="1" dirty="0">
                <a:solidFill>
                  <a:srgbClr val="0070C0"/>
                </a:solidFill>
              </a:rPr>
              <a:t>of votes</a:t>
            </a:r>
            <a:r>
              <a:rPr lang="en-US" sz="1800" dirty="0"/>
              <a:t>. </a:t>
            </a:r>
            <a:r>
              <a:rPr lang="en-US" sz="1800" dirty="0" smtClean="0"/>
              <a:t>From these </a:t>
            </a:r>
            <a:r>
              <a:rPr lang="en-US" sz="1800" dirty="0"/>
              <a:t>pieces of data, many features can be generated. </a:t>
            </a:r>
            <a:r>
              <a:rPr lang="en-US" sz="1800" dirty="0" smtClean="0"/>
              <a:t>E.g. </a:t>
            </a:r>
            <a:r>
              <a:rPr lang="en-US" sz="1800" dirty="0"/>
              <a:t>we </a:t>
            </a:r>
            <a:r>
              <a:rPr lang="en-US" sz="1800" dirty="0" smtClean="0"/>
              <a:t>can compute </a:t>
            </a:r>
            <a:r>
              <a:rPr lang="en-US" sz="1800" dirty="0"/>
              <a:t>the </a:t>
            </a:r>
            <a:r>
              <a:rPr lang="en-US" sz="1800" dirty="0" smtClean="0"/>
              <a:t>no. </a:t>
            </a:r>
            <a:r>
              <a:rPr lang="en-US" sz="1800" dirty="0"/>
              <a:t>of reviews written by a reviewer in a day. If the </a:t>
            </a:r>
            <a:r>
              <a:rPr lang="en-US" sz="1800" dirty="0" smtClean="0"/>
              <a:t>number is </a:t>
            </a:r>
            <a:r>
              <a:rPr lang="en-US" sz="1800" dirty="0"/>
              <a:t>too large, the reviewer is suspicious. From the </a:t>
            </a:r>
            <a:r>
              <a:rPr lang="en-US" sz="1800" dirty="0" smtClean="0"/>
              <a:t>ratings, </a:t>
            </a:r>
            <a:r>
              <a:rPr lang="en-US" sz="1800" dirty="0"/>
              <a:t>we may find that a reviewer wrote only positive reviews for a </a:t>
            </a:r>
            <a:r>
              <a:rPr lang="en-US" sz="1800" dirty="0" smtClean="0"/>
              <a:t>brand and </a:t>
            </a:r>
            <a:r>
              <a:rPr lang="en-US" sz="1800" dirty="0"/>
              <a:t>only negative reviews for a competing brand.</a:t>
            </a:r>
          </a:p>
        </p:txBody>
      </p:sp>
    </p:spTree>
    <p:extLst>
      <p:ext uri="{BB962C8B-B14F-4D97-AF65-F5344CB8AC3E}">
        <p14:creationId xmlns:p14="http://schemas.microsoft.com/office/powerpoint/2010/main" val="4158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Web usage </a:t>
            </a:r>
            <a:r>
              <a:rPr lang="en-US" sz="1800" b="1" u="sng" dirty="0" smtClean="0"/>
              <a:t>data</a:t>
            </a:r>
            <a:r>
              <a:rPr lang="en-US" sz="1800" dirty="0" smtClean="0"/>
              <a:t>: every </a:t>
            </a:r>
            <a:r>
              <a:rPr lang="en-US" sz="1800" dirty="0"/>
              <a:t>website records the activities </a:t>
            </a:r>
            <a:r>
              <a:rPr lang="en-US" sz="1800" dirty="0" smtClean="0"/>
              <a:t>the website such as the </a:t>
            </a:r>
            <a:r>
              <a:rPr lang="en-US" sz="1800" dirty="0"/>
              <a:t>sequence of clicks, the time </a:t>
            </a:r>
            <a:r>
              <a:rPr lang="en-US" sz="1800" dirty="0" smtClean="0"/>
              <a:t>when each </a:t>
            </a:r>
            <a:r>
              <a:rPr lang="en-US" sz="1800" dirty="0"/>
              <a:t>click is made, how much time a user stays on a page, the time </a:t>
            </a:r>
            <a:r>
              <a:rPr lang="en-US" sz="1800" dirty="0" smtClean="0"/>
              <a:t>taken to </a:t>
            </a:r>
            <a:r>
              <a:rPr lang="en-US" sz="1800" dirty="0"/>
              <a:t>write a </a:t>
            </a:r>
            <a:r>
              <a:rPr lang="en-US" sz="1800" dirty="0" smtClean="0"/>
              <a:t>review. </a:t>
            </a:r>
            <a:endParaRPr lang="en-US" sz="1800" dirty="0"/>
          </a:p>
          <a:p>
            <a:r>
              <a:rPr lang="en-US" sz="1800" dirty="0" smtClean="0"/>
              <a:t>	</a:t>
            </a:r>
          </a:p>
          <a:p>
            <a:r>
              <a:rPr lang="en-US" sz="1800" dirty="0" smtClean="0"/>
              <a:t>	They </a:t>
            </a:r>
            <a:r>
              <a:rPr lang="en-US" sz="1800" dirty="0"/>
              <a:t>are collected </a:t>
            </a:r>
            <a:r>
              <a:rPr lang="en-US" sz="1800" dirty="0" smtClean="0"/>
              <a:t>by </a:t>
            </a:r>
            <a:r>
              <a:rPr lang="en-US" sz="1800" dirty="0"/>
              <a:t>the web </a:t>
            </a:r>
            <a:r>
              <a:rPr lang="en-US" sz="1800" dirty="0" smtClean="0"/>
              <a:t>server. Each HTTP </a:t>
            </a:r>
            <a:r>
              <a:rPr lang="en-US" sz="1800" dirty="0"/>
              <a:t>request, generates a </a:t>
            </a:r>
            <a:r>
              <a:rPr lang="en-US" sz="1800" dirty="0" smtClean="0"/>
              <a:t>log entry and </a:t>
            </a:r>
            <a:r>
              <a:rPr lang="en-US" sz="1800" dirty="0"/>
              <a:t>may contain </a:t>
            </a:r>
            <a:r>
              <a:rPr lang="en-US" sz="1800" dirty="0" smtClean="0"/>
              <a:t>timestamp, </a:t>
            </a:r>
            <a:r>
              <a:rPr lang="en-US" sz="1800" dirty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IP </a:t>
            </a:r>
            <a:r>
              <a:rPr lang="en-US" sz="1800" b="1" dirty="0" smtClean="0">
                <a:solidFill>
                  <a:srgbClr val="0070C0"/>
                </a:solidFill>
              </a:rPr>
              <a:t>address</a:t>
            </a:r>
            <a:r>
              <a:rPr lang="en-US" sz="1800" dirty="0" smtClean="0"/>
              <a:t>, </a:t>
            </a:r>
            <a:r>
              <a:rPr lang="en-US" sz="1800" dirty="0"/>
              <a:t>the </a:t>
            </a:r>
            <a:r>
              <a:rPr lang="en-US" sz="1800" dirty="0" smtClean="0"/>
              <a:t>resource requested</a:t>
            </a:r>
            <a:r>
              <a:rPr lang="en-US" sz="1800" dirty="0"/>
              <a:t>, </a:t>
            </a:r>
            <a:r>
              <a:rPr lang="en-US" sz="1800" dirty="0" smtClean="0"/>
              <a:t>user agent, </a:t>
            </a:r>
            <a:r>
              <a:rPr lang="en-US" sz="1800" b="1" dirty="0" smtClean="0">
                <a:solidFill>
                  <a:srgbClr val="0070C0"/>
                </a:solidFill>
              </a:rPr>
              <a:t>location (GPS), client-side cookies</a:t>
            </a:r>
            <a:r>
              <a:rPr lang="en-US" sz="1800" dirty="0" smtClean="0"/>
              <a:t> which </a:t>
            </a:r>
            <a:r>
              <a:rPr lang="en-US" sz="1800" dirty="0"/>
              <a:t>uniquely identifies a repeat visitor.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b="1" u="sng" dirty="0" smtClean="0"/>
              <a:t>Abnormal </a:t>
            </a:r>
            <a:r>
              <a:rPr lang="en-US" sz="1800" b="1" u="sng" dirty="0"/>
              <a:t>behavioral </a:t>
            </a:r>
            <a:r>
              <a:rPr lang="en-US" sz="1800" b="1" u="sng" dirty="0" smtClean="0"/>
              <a:t>patterns</a:t>
            </a:r>
            <a:r>
              <a:rPr lang="en-US" sz="1800" dirty="0" smtClean="0"/>
              <a:t>: we may </a:t>
            </a:r>
            <a:r>
              <a:rPr lang="en-US" sz="1800" dirty="0"/>
              <a:t>find that multiple </a:t>
            </a:r>
            <a:r>
              <a:rPr lang="en-US" sz="1800" dirty="0" err="1"/>
              <a:t>userids</a:t>
            </a:r>
            <a:r>
              <a:rPr lang="en-US" sz="1800" dirty="0"/>
              <a:t> from the same computer posted multiple </a:t>
            </a:r>
            <a:r>
              <a:rPr lang="en-US" sz="1800" dirty="0" smtClean="0"/>
              <a:t>positive reviews </a:t>
            </a:r>
            <a:r>
              <a:rPr lang="en-US" sz="1800" dirty="0"/>
              <a:t>for a product. </a:t>
            </a:r>
            <a:r>
              <a:rPr lang="en-US" sz="1800" dirty="0" smtClean="0"/>
              <a:t>If </a:t>
            </a:r>
            <a:r>
              <a:rPr lang="en-US" sz="1800" dirty="0"/>
              <a:t>the </a:t>
            </a:r>
            <a:r>
              <a:rPr lang="en-US" sz="1800" dirty="0" smtClean="0"/>
              <a:t>positive reviews </a:t>
            </a:r>
            <a:r>
              <a:rPr lang="en-US" sz="1800" dirty="0"/>
              <a:t>for a hotel are all from the nearby area of the hotel, they are also </a:t>
            </a:r>
            <a:r>
              <a:rPr lang="en-US" sz="1800" dirty="0" smtClean="0"/>
              <a:t>not trustworthy</a:t>
            </a:r>
            <a:r>
              <a:rPr lang="en-US" sz="1800" dirty="0"/>
              <a:t>. If a person monitors the review page </a:t>
            </a:r>
            <a:r>
              <a:rPr lang="en-US" sz="1800" dirty="0" smtClean="0"/>
              <a:t>writes </a:t>
            </a:r>
            <a:r>
              <a:rPr lang="en-US" sz="1800" dirty="0"/>
              <a:t>a positive review, the person is also suspicious because she cares </a:t>
            </a:r>
            <a:r>
              <a:rPr lang="en-US" sz="1800" dirty="0" smtClean="0"/>
              <a:t>about the </a:t>
            </a:r>
            <a:r>
              <a:rPr lang="en-US" sz="1800" dirty="0"/>
              <a:t>business on the page too much. She may be the business owner.</a:t>
            </a:r>
          </a:p>
        </p:txBody>
      </p:sp>
    </p:spTree>
    <p:extLst>
      <p:ext uri="{BB962C8B-B14F-4D97-AF65-F5344CB8AC3E}">
        <p14:creationId xmlns:p14="http://schemas.microsoft.com/office/powerpoint/2010/main" val="318676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Char char="-"/>
            </a:pPr>
            <a:r>
              <a:rPr lang="en-US" sz="1800" b="1" u="sng" dirty="0" smtClean="0"/>
              <a:t>Sales </a:t>
            </a:r>
            <a:r>
              <a:rPr lang="en-US" sz="1800" b="1" u="sng" dirty="0"/>
              <a:t>information</a:t>
            </a:r>
            <a:r>
              <a:rPr lang="en-US" sz="1800" dirty="0"/>
              <a:t>. </a:t>
            </a:r>
            <a:r>
              <a:rPr lang="en-US" sz="1800" dirty="0" smtClean="0"/>
              <a:t>business-related </a:t>
            </a:r>
            <a:r>
              <a:rPr lang="en-US" sz="1800" dirty="0"/>
              <a:t>information such as </a:t>
            </a:r>
            <a:r>
              <a:rPr lang="en-US" sz="1800" dirty="0" smtClean="0"/>
              <a:t>the sales </a:t>
            </a:r>
            <a:r>
              <a:rPr lang="en-US" sz="1800" dirty="0"/>
              <a:t>volume and the sales rank of a product in each period of time. </a:t>
            </a:r>
            <a:r>
              <a:rPr lang="en-US" sz="1800" dirty="0" smtClean="0"/>
              <a:t>This information </a:t>
            </a:r>
            <a:r>
              <a:rPr lang="en-US" sz="1800" dirty="0"/>
              <a:t>is useful for spam detection because the number of products </a:t>
            </a:r>
            <a:r>
              <a:rPr lang="en-US" sz="1800" dirty="0" smtClean="0"/>
              <a:t>sold should </a:t>
            </a:r>
            <a:r>
              <a:rPr lang="en-US" sz="1800" dirty="0"/>
              <a:t>be roughly </a:t>
            </a:r>
            <a:r>
              <a:rPr lang="en-US" sz="1800" b="1" dirty="0">
                <a:solidFill>
                  <a:srgbClr val="0070C0"/>
                </a:solidFill>
              </a:rPr>
              <a:t>correlated</a:t>
            </a:r>
            <a:r>
              <a:rPr lang="en-US" sz="1800" dirty="0"/>
              <a:t> to the number of reviews posted. If a product </a:t>
            </a:r>
            <a:r>
              <a:rPr lang="en-US" sz="1800" dirty="0" smtClean="0"/>
              <a:t>is not </a:t>
            </a:r>
            <a:r>
              <a:rPr lang="en-US" sz="1800" dirty="0"/>
              <a:t>selling well but has many positive reviews, it is hard to believe. Here </a:t>
            </a:r>
            <a:r>
              <a:rPr lang="en-US" sz="1800" dirty="0" smtClean="0"/>
              <a:t>the product </a:t>
            </a:r>
            <a:r>
              <a:rPr lang="en-US" sz="1800" dirty="0"/>
              <a:t>can also means a business or a service</a:t>
            </a:r>
            <a:r>
              <a:rPr lang="en-US" sz="1800" dirty="0" smtClean="0"/>
              <a:t>.</a:t>
            </a:r>
          </a:p>
          <a:p>
            <a:pPr>
              <a:buFontTx/>
              <a:buChar char="-"/>
            </a:pPr>
            <a:endParaRPr lang="en-US" sz="1800" dirty="0"/>
          </a:p>
          <a:p>
            <a:pPr>
              <a:buFontTx/>
              <a:buChar char="-"/>
            </a:pPr>
            <a:r>
              <a:rPr lang="en-US" sz="1800" b="1" u="sng" dirty="0" smtClean="0"/>
              <a:t>Product </a:t>
            </a:r>
            <a:r>
              <a:rPr lang="en-US" sz="1800" b="1" u="sng" dirty="0"/>
              <a:t>information</a:t>
            </a:r>
            <a:r>
              <a:rPr lang="en-US" sz="1800" dirty="0"/>
              <a:t>: for example, product brand, model, type/category, and description. </a:t>
            </a:r>
          </a:p>
        </p:txBody>
      </p:sp>
    </p:spTree>
    <p:extLst>
      <p:ext uri="{BB962C8B-B14F-4D97-AF65-F5344CB8AC3E}">
        <p14:creationId xmlns:p14="http://schemas.microsoft.com/office/powerpoint/2010/main" val="140032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Types of Sentiment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/>
              <a:t>Regular opinion is a quadruple (g, s, h, t </a:t>
            </a:r>
            <a:r>
              <a:rPr lang="en-US" sz="2000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g</a:t>
            </a:r>
            <a:r>
              <a:rPr lang="en-US" sz="2000" dirty="0"/>
              <a:t>: target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b="1" dirty="0" smtClean="0"/>
              <a:t>e</a:t>
            </a:r>
            <a:r>
              <a:rPr lang="en-US" sz="1800" dirty="0"/>
              <a:t>: </a:t>
            </a:r>
            <a:r>
              <a:rPr lang="en-US" sz="1800" dirty="0" smtClean="0"/>
              <a:t>entity </a:t>
            </a:r>
            <a:r>
              <a:rPr lang="en-US" sz="1800" dirty="0"/>
              <a:t>, </a:t>
            </a:r>
            <a:r>
              <a:rPr lang="en-US" sz="1800" b="1" dirty="0" smtClean="0"/>
              <a:t>T</a:t>
            </a:r>
            <a:r>
              <a:rPr lang="en-US" sz="1800" dirty="0" smtClean="0"/>
              <a:t>:(</a:t>
            </a:r>
            <a:r>
              <a:rPr lang="en-US" sz="1800" dirty="0"/>
              <a:t>parts, subparts), </a:t>
            </a:r>
            <a:r>
              <a:rPr lang="en-US" sz="1800" b="1" dirty="0"/>
              <a:t>W</a:t>
            </a:r>
            <a:r>
              <a:rPr lang="en-US" sz="1800" dirty="0"/>
              <a:t> {attributes}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s</a:t>
            </a:r>
            <a:r>
              <a:rPr lang="en-US" sz="2000" dirty="0"/>
              <a:t>: sentiment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h</a:t>
            </a:r>
            <a:r>
              <a:rPr lang="en-US" sz="2000" dirty="0"/>
              <a:t>: holder (person)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t</a:t>
            </a:r>
            <a:r>
              <a:rPr lang="en-US" sz="2000" dirty="0"/>
              <a:t>: </a:t>
            </a:r>
            <a:r>
              <a:rPr lang="en-US" sz="2000" dirty="0" smtClean="0"/>
              <a:t>time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 indent="0"/>
            <a:r>
              <a:rPr lang="en-US" sz="2000" dirty="0" smtClean="0"/>
              <a:t>e.g. 2017-1-1 12.50 pm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time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: “I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holder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 love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sentiment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 the sound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attribute</a:t>
            </a:r>
            <a:r>
              <a:rPr lang="en-US" sz="2000" dirty="0" smtClean="0">
                <a:solidFill>
                  <a:srgbClr val="0070C0"/>
                </a:solidFill>
              </a:rPr>
              <a:t>) </a:t>
            </a:r>
            <a:r>
              <a:rPr lang="en-US" sz="2000" dirty="0" smtClean="0"/>
              <a:t>of </a:t>
            </a:r>
            <a:r>
              <a:rPr lang="en-US" sz="2000" dirty="0"/>
              <a:t>iPhone </a:t>
            </a:r>
            <a:r>
              <a:rPr lang="en-US" sz="2000" dirty="0" smtClean="0"/>
              <a:t>X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target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28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Public </a:t>
            </a:r>
            <a:r>
              <a:rPr lang="en-US" sz="1800" b="1" u="sng" dirty="0" smtClean="0"/>
              <a:t>data</a:t>
            </a:r>
            <a:r>
              <a:rPr lang="en-US" sz="1800" dirty="0" smtClean="0"/>
              <a:t>: the </a:t>
            </a:r>
            <a:r>
              <a:rPr lang="en-US" sz="1800" dirty="0"/>
              <a:t>data displayed on the review pages of the hosting site, </a:t>
            </a:r>
            <a:r>
              <a:rPr lang="en-US" sz="1800" dirty="0" smtClean="0"/>
              <a:t>for example</a:t>
            </a:r>
            <a:r>
              <a:rPr lang="en-US" sz="1800" dirty="0"/>
              <a:t>, review content, review meta-data, and possibly some available </a:t>
            </a:r>
            <a:r>
              <a:rPr lang="en-US" sz="1800" dirty="0" smtClean="0"/>
              <a:t>product information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b="1" u="sng" dirty="0"/>
              <a:t>Site private data</a:t>
            </a:r>
            <a:r>
              <a:rPr lang="en-US" sz="1800" dirty="0"/>
              <a:t>. The data that </a:t>
            </a:r>
            <a:r>
              <a:rPr lang="en-US" sz="1800" b="1" dirty="0">
                <a:solidFill>
                  <a:srgbClr val="0070C0"/>
                </a:solidFill>
              </a:rPr>
              <a:t>the site collects but is not displayed on their </a:t>
            </a:r>
            <a:r>
              <a:rPr lang="en-US" sz="1800" b="1" dirty="0" smtClean="0">
                <a:solidFill>
                  <a:srgbClr val="0070C0"/>
                </a:solidFill>
              </a:rPr>
              <a:t>review pages </a:t>
            </a:r>
            <a:r>
              <a:rPr lang="en-US" sz="1800" b="1" dirty="0">
                <a:solidFill>
                  <a:srgbClr val="0070C0"/>
                </a:solidFill>
              </a:rPr>
              <a:t>for public viewing</a:t>
            </a:r>
            <a:r>
              <a:rPr lang="en-US" sz="1800" dirty="0"/>
              <a:t>. Such data mainly include web usage data</a:t>
            </a:r>
            <a:r>
              <a:rPr lang="en-US" sz="1800" dirty="0" smtClean="0"/>
              <a:t>, </a:t>
            </a:r>
            <a:r>
              <a:rPr lang="en-US" sz="1800" dirty="0"/>
              <a:t>and sales data.</a:t>
            </a:r>
          </a:p>
          <a:p>
            <a:endParaRPr lang="en-US" sz="1800" dirty="0"/>
          </a:p>
          <a:p>
            <a:r>
              <a:rPr lang="en-US" sz="1800" dirty="0" smtClean="0"/>
              <a:t>	(Due </a:t>
            </a:r>
            <a:r>
              <a:rPr lang="en-US" sz="1800" dirty="0"/>
              <a:t>to privacy concerns of review hosting companies, </a:t>
            </a:r>
            <a:r>
              <a:rPr lang="en-US" sz="1800" b="1" dirty="0" smtClean="0">
                <a:solidFill>
                  <a:srgbClr val="0070C0"/>
                </a:solidFill>
              </a:rPr>
              <a:t>most </a:t>
            </a:r>
            <a:r>
              <a:rPr lang="en-US" sz="1800" b="1" dirty="0">
                <a:solidFill>
                  <a:srgbClr val="0070C0"/>
                </a:solidFill>
              </a:rPr>
              <a:t>algorithms are based on </a:t>
            </a:r>
            <a:r>
              <a:rPr lang="en-US" sz="1800" b="1" dirty="0" smtClean="0">
                <a:solidFill>
                  <a:srgbClr val="0070C0"/>
                </a:solidFill>
              </a:rPr>
              <a:t>the public </a:t>
            </a:r>
            <a:r>
              <a:rPr lang="en-US" sz="1800" b="1" dirty="0">
                <a:solidFill>
                  <a:srgbClr val="0070C0"/>
                </a:solidFill>
              </a:rPr>
              <a:t>data</a:t>
            </a:r>
            <a:r>
              <a:rPr lang="en-US" sz="1800" dirty="0" smtClean="0"/>
              <a:t>.)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9037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99288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Detachment</a:t>
            </a:r>
            <a:r>
              <a:rPr lang="en-US" sz="1800" dirty="0"/>
              <a:t>: liars often try to </a:t>
            </a:r>
            <a:r>
              <a:rPr lang="en-US" sz="1800" b="1" dirty="0">
                <a:solidFill>
                  <a:srgbClr val="0070C0"/>
                </a:solidFill>
              </a:rPr>
              <a:t>avoid statements of ownership</a:t>
            </a:r>
            <a:r>
              <a:rPr lang="en-US" sz="1800" dirty="0"/>
              <a:t> either to “dissociate” themselves from their words or due to the lack of personal experiences. This results in fewer uses of first-person pronouns such as I, me, my, and so on, but with more use of third-person pronouns such as she, he, and they. </a:t>
            </a:r>
          </a:p>
          <a:p>
            <a:endParaRPr lang="en-US" sz="1800" dirty="0" smtClean="0"/>
          </a:p>
          <a:p>
            <a:r>
              <a:rPr lang="en-US" sz="1800" i="1" dirty="0" smtClean="0"/>
              <a:t>(</a:t>
            </a:r>
            <a:r>
              <a:rPr lang="en-US" sz="1800" i="1" dirty="0"/>
              <a:t>Newman et al., 2003</a:t>
            </a:r>
            <a:r>
              <a:rPr lang="en-US" sz="1800" i="1" dirty="0" smtClean="0"/>
              <a:t>)</a:t>
            </a:r>
            <a:endParaRPr lang="en-US" sz="1800" i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360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 smtClean="0"/>
              <a:t>Lowering </a:t>
            </a:r>
            <a:r>
              <a:rPr lang="en-US" sz="1800" b="1" u="sng" dirty="0"/>
              <a:t>cognitive complexity</a:t>
            </a:r>
            <a:r>
              <a:rPr lang="en-US" sz="1800" dirty="0"/>
              <a:t>. Liars need to make up false stories, which is </a:t>
            </a:r>
            <a:r>
              <a:rPr lang="en-US" sz="1800" dirty="0" smtClean="0"/>
              <a:t>a highly </a:t>
            </a:r>
            <a:r>
              <a:rPr lang="en-US" sz="1800" dirty="0"/>
              <a:t>complicated cognitive </a:t>
            </a:r>
            <a:r>
              <a:rPr lang="en-US" sz="1800" dirty="0" smtClean="0"/>
              <a:t>task. Lies typically use </a:t>
            </a:r>
            <a:r>
              <a:rPr lang="en-US" sz="1800" dirty="0"/>
              <a:t>of </a:t>
            </a:r>
            <a:r>
              <a:rPr lang="en-US" sz="1800" b="1" dirty="0">
                <a:solidFill>
                  <a:srgbClr val="0070C0"/>
                </a:solidFill>
              </a:rPr>
              <a:t>more negative emotion words </a:t>
            </a:r>
            <a:r>
              <a:rPr lang="en-US" sz="1800" dirty="0"/>
              <a:t>(hate, worthless, sad), </a:t>
            </a:r>
            <a:r>
              <a:rPr lang="en-US" sz="1800" b="1" dirty="0">
                <a:solidFill>
                  <a:srgbClr val="0070C0"/>
                </a:solidFill>
              </a:rPr>
              <a:t>fewer “exclusive” words, and more motion/action words </a:t>
            </a:r>
            <a:endParaRPr lang="en-US" sz="1800" b="1" dirty="0" smtClean="0">
              <a:solidFill>
                <a:srgbClr val="0070C0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	</a:t>
            </a:r>
            <a:r>
              <a:rPr lang="en-US" sz="1800" dirty="0" smtClean="0"/>
              <a:t>1. Using </a:t>
            </a:r>
            <a:r>
              <a:rPr lang="en-US" sz="1800" dirty="0"/>
              <a:t>fewer exclusive words such as but, except, without. Sentences using</a:t>
            </a:r>
          </a:p>
          <a:p>
            <a:r>
              <a:rPr lang="en-US" sz="1800" dirty="0"/>
              <a:t>	such words often require a person to know the intricate details of a task or</a:t>
            </a:r>
          </a:p>
          <a:p>
            <a:r>
              <a:rPr lang="en-US" sz="1800" dirty="0"/>
              <a:t>	situation. Without true experiences, it is hard to know such details and thus</a:t>
            </a:r>
          </a:p>
          <a:p>
            <a:r>
              <a:rPr lang="en-US" sz="1800" dirty="0"/>
              <a:t>	to use these words.</a:t>
            </a:r>
          </a:p>
          <a:p>
            <a:r>
              <a:rPr lang="en-US" sz="1800" dirty="0"/>
              <a:t>	</a:t>
            </a:r>
          </a:p>
          <a:p>
            <a:r>
              <a:rPr lang="en-US" sz="1800" dirty="0"/>
              <a:t>	2. Using more motion verbs. </a:t>
            </a:r>
            <a:r>
              <a:rPr lang="en-US" sz="1800" dirty="0" smtClean="0"/>
              <a:t>The easiest </a:t>
            </a:r>
            <a:r>
              <a:rPr lang="en-US" sz="1800" dirty="0"/>
              <a:t>thing to do is to </a:t>
            </a:r>
            <a:r>
              <a:rPr lang="en-US" sz="1800" dirty="0" smtClean="0"/>
              <a:t>describe some </a:t>
            </a:r>
            <a:r>
              <a:rPr lang="en-US" sz="1800" dirty="0"/>
              <a:t>actions using motion words such as walk, move, go. It is much </a:t>
            </a:r>
            <a:r>
              <a:rPr lang="en-US" sz="1800" dirty="0" smtClean="0"/>
              <a:t>harder to </a:t>
            </a:r>
            <a:r>
              <a:rPr lang="en-US" sz="1800" dirty="0"/>
              <a:t>create detailed evaluation and judgment as they need to consume </a:t>
            </a:r>
            <a:r>
              <a:rPr lang="en-US" sz="1800" dirty="0" smtClean="0"/>
              <a:t>significantly more </a:t>
            </a:r>
            <a:r>
              <a:rPr lang="en-US" sz="1800" dirty="0"/>
              <a:t>cognitive resources without one’s experiencing the </a:t>
            </a:r>
            <a:r>
              <a:rPr lang="en-US" sz="1800" dirty="0" smtClean="0"/>
              <a:t>situation firsthand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153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 smtClean="0"/>
              <a:t>Fake reviews have similarities</a:t>
            </a:r>
            <a:r>
              <a:rPr lang="en-US" sz="1800" dirty="0" smtClean="0"/>
              <a:t>. The frequency of action/motion words does seem to be higher in fake reviews than in truthful reviews. Fake reviewers tend to use </a:t>
            </a:r>
            <a:r>
              <a:rPr lang="en-US" sz="1800" b="1" dirty="0" smtClean="0">
                <a:solidFill>
                  <a:srgbClr val="0070C0"/>
                </a:solidFill>
              </a:rPr>
              <a:t>more general opinion words </a:t>
            </a:r>
            <a:r>
              <a:rPr lang="en-US" sz="1800" dirty="0" smtClean="0"/>
              <a:t>such as great, good, wonderful, and so on, rather than specific opinion words to evaluate specific features of products and services based on their actual performances.	</a:t>
            </a:r>
          </a:p>
          <a:p>
            <a:endParaRPr lang="en-US" sz="1800" dirty="0"/>
          </a:p>
          <a:p>
            <a:r>
              <a:rPr lang="en-US" sz="1800" dirty="0" smtClean="0"/>
              <a:t>	Fake </a:t>
            </a:r>
            <a:r>
              <a:rPr lang="en-US" sz="1800" dirty="0"/>
              <a:t>reviews from business owners and their employees often sound </a:t>
            </a:r>
            <a:r>
              <a:rPr lang="en-US" sz="1800" b="1" dirty="0">
                <a:solidFill>
                  <a:srgbClr val="0070C0"/>
                </a:solidFill>
              </a:rPr>
              <a:t>too </a:t>
            </a:r>
            <a:r>
              <a:rPr lang="en-US" sz="1800" b="1" dirty="0" smtClean="0">
                <a:solidFill>
                  <a:srgbClr val="0070C0"/>
                </a:solidFill>
              </a:rPr>
              <a:t>knowledgeable</a:t>
            </a:r>
            <a:r>
              <a:rPr lang="en-US" sz="1800" dirty="0" smtClean="0"/>
              <a:t> about </a:t>
            </a:r>
            <a:r>
              <a:rPr lang="en-US" sz="1800" dirty="0"/>
              <a:t>the business and thus read like </a:t>
            </a:r>
            <a:r>
              <a:rPr lang="en-US" sz="1800" dirty="0" smtClean="0"/>
              <a:t>advertisements</a:t>
            </a:r>
            <a:r>
              <a:rPr lang="en-US" sz="1800" dirty="0"/>
              <a:t>, while fake </a:t>
            </a:r>
            <a:r>
              <a:rPr lang="en-US" sz="1800" dirty="0" smtClean="0"/>
              <a:t>reviews from </a:t>
            </a:r>
            <a:r>
              <a:rPr lang="en-US" sz="1800" dirty="0"/>
              <a:t>paid reviewers who know little about the businesses often contain </a:t>
            </a:r>
            <a:r>
              <a:rPr lang="en-US" sz="1800" dirty="0" smtClean="0"/>
              <a:t>empty praises </a:t>
            </a:r>
            <a:r>
              <a:rPr lang="en-US" sz="1800" dirty="0"/>
              <a:t>and lack depth or details</a:t>
            </a:r>
            <a:r>
              <a:rPr lang="en-US" sz="1800" dirty="0" smtClean="0"/>
              <a:t>. (One simple and </a:t>
            </a:r>
            <a:r>
              <a:rPr lang="en-US" sz="1800" dirty="0"/>
              <a:t>effective way is to write a fake review for a product/service by recalling a </a:t>
            </a:r>
            <a:r>
              <a:rPr lang="en-US" sz="1800" dirty="0" smtClean="0"/>
              <a:t>true experience </a:t>
            </a:r>
            <a:r>
              <a:rPr lang="en-US" sz="1800" dirty="0"/>
              <a:t>of using a similar </a:t>
            </a:r>
            <a:r>
              <a:rPr lang="en-US" sz="1800" dirty="0" smtClean="0"/>
              <a:t>product/service).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809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26469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3"/>
              </a:rPr>
              <a:t>Evidence-based journalism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4"/>
              </a:rPr>
              <a:t>Facebook/Twitter become newspaper</a:t>
            </a:r>
            <a:endParaRPr lang="en-US" sz="1800" dirty="0" smtClean="0"/>
          </a:p>
          <a:p>
            <a:endParaRPr lang="en-US" sz="2000" dirty="0" smtClean="0"/>
          </a:p>
          <a:p>
            <a:pPr marL="800100" lvl="2" indent="0">
              <a:buNone/>
            </a:pPr>
            <a:endParaRPr lang="en-US" sz="1600" b="1" dirty="0" smtClean="0">
              <a:solidFill>
                <a:srgbClr val="0070C0"/>
              </a:solidFill>
            </a:endParaRPr>
          </a:p>
          <a:p>
            <a:pPr marL="800100" lvl="2" indent="0">
              <a:buNone/>
            </a:pPr>
            <a:endParaRPr lang="en-US" sz="1600" b="1" dirty="0">
              <a:solidFill>
                <a:srgbClr val="0070C0"/>
              </a:solidFill>
            </a:endParaRPr>
          </a:p>
          <a:p>
            <a:pPr marL="800100" lvl="2" indent="0">
              <a:buNone/>
            </a:pPr>
            <a:r>
              <a:rPr lang="en-US" sz="1600" b="1" dirty="0" smtClean="0">
                <a:solidFill>
                  <a:srgbClr val="0070C0"/>
                </a:solidFill>
              </a:rPr>
              <a:t>Personal experience during travel</a:t>
            </a:r>
            <a:r>
              <a:rPr lang="en-US" sz="1600" dirty="0" smtClean="0"/>
              <a:t>: </a:t>
            </a:r>
            <a:r>
              <a:rPr lang="en-US" sz="1600" dirty="0"/>
              <a:t>c</a:t>
            </a:r>
            <a:r>
              <a:rPr lang="en-US" sz="1600" dirty="0" smtClean="0"/>
              <a:t>asual information/images and jokes create </a:t>
            </a:r>
            <a:r>
              <a:rPr lang="en-US" sz="1600" dirty="0"/>
              <a:t>false impression or incorrect </a:t>
            </a:r>
            <a:r>
              <a:rPr lang="en-US" sz="1600" dirty="0" smtClean="0"/>
              <a:t>association. </a:t>
            </a:r>
          </a:p>
          <a:p>
            <a:r>
              <a:rPr lang="en-US" sz="2000" dirty="0"/>
              <a:t>	</a:t>
            </a:r>
          </a:p>
        </p:txBody>
      </p:sp>
      <p:sp>
        <p:nvSpPr>
          <p:cNvPr id="2" name="Smiley Face 1"/>
          <p:cNvSpPr/>
          <p:nvPr/>
        </p:nvSpPr>
        <p:spPr bwMode="auto">
          <a:xfrm>
            <a:off x="384920" y="3717032"/>
            <a:ext cx="730696" cy="720080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48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Examples: Social Media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24847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Refer to the Excel for detail breakdown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>
                <a:hlinkClick r:id="rId3"/>
              </a:rPr>
              <a:t>sentimentAnnaLo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>
                <a:hlinkClick r:id="rId4"/>
              </a:rPr>
              <a:t>sentimentBiancaWu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>
                <a:hlinkClick r:id="rId5"/>
              </a:rPr>
              <a:t>sentimentFinancialNews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6"/>
              </a:rPr>
              <a:t>Stanford Sentiment Demo Website</a:t>
            </a:r>
            <a:endParaRPr lang="en-US" sz="2000" dirty="0" smtClean="0"/>
          </a:p>
          <a:p>
            <a:pPr marL="400050" lvl="1" indent="0">
              <a:buNone/>
            </a:pPr>
            <a:r>
              <a:rPr lang="en-US" sz="1800" dirty="0" smtClean="0"/>
              <a:t>	</a:t>
            </a:r>
          </a:p>
          <a:p>
            <a:pPr marL="400050" lvl="1" indent="0">
              <a:buNone/>
            </a:pPr>
            <a:r>
              <a:rPr lang="en-US" sz="1800" dirty="0"/>
              <a:t>	</a:t>
            </a:r>
            <a:r>
              <a:rPr lang="en-US" sz="1800" i="1" dirty="0" smtClean="0">
                <a:solidFill>
                  <a:srgbClr val="00B050"/>
                </a:solidFill>
              </a:rPr>
              <a:t>(refer to first comment)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15"/>
          <a:stretch/>
        </p:blipFill>
        <p:spPr bwMode="auto">
          <a:xfrm>
            <a:off x="4973373" y="1031613"/>
            <a:ext cx="2934777" cy="498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miley Face 1"/>
          <p:cNvSpPr/>
          <p:nvPr/>
        </p:nvSpPr>
        <p:spPr bwMode="auto">
          <a:xfrm>
            <a:off x="827584" y="5013176"/>
            <a:ext cx="457200" cy="446459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88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9" y="1844824"/>
            <a:ext cx="6602081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dirty="0" smtClean="0"/>
              <a:t>Examples: Stock Price Correlation</a:t>
            </a:r>
            <a:endParaRPr lang="en-US" kern="0" dirty="0"/>
          </a:p>
        </p:txBody>
      </p:sp>
      <p:sp>
        <p:nvSpPr>
          <p:cNvPr id="9" name="TextBox 8"/>
          <p:cNvSpPr txBox="1"/>
          <p:nvPr/>
        </p:nvSpPr>
        <p:spPr>
          <a:xfrm>
            <a:off x="1691680" y="5765194"/>
            <a:ext cx="5821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 Example: </a:t>
            </a:r>
            <a:r>
              <a:rPr lang="en-US" sz="2000" dirty="0" smtClean="0">
                <a:hlinkClick r:id="rId3"/>
              </a:rPr>
              <a:t>Twitter and stock price correlation</a:t>
            </a:r>
            <a:endParaRPr lang="en-US" sz="2000" dirty="0"/>
          </a:p>
        </p:txBody>
      </p:sp>
      <p:sp>
        <p:nvSpPr>
          <p:cNvPr id="10" name="Sun 9"/>
          <p:cNvSpPr/>
          <p:nvPr/>
        </p:nvSpPr>
        <p:spPr bwMode="auto">
          <a:xfrm>
            <a:off x="1095028" y="5661248"/>
            <a:ext cx="576064" cy="576064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7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Details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Challenges </a:t>
            </a:r>
            <a:r>
              <a:rPr lang="en-US" sz="1800" dirty="0"/>
              <a:t>in integrating </a:t>
            </a:r>
            <a:r>
              <a:rPr lang="en-US" sz="1800" b="1" dirty="0">
                <a:solidFill>
                  <a:srgbClr val="0070C0"/>
                </a:solidFill>
              </a:rPr>
              <a:t>different social media feeds</a:t>
            </a:r>
            <a:r>
              <a:rPr lang="en-US" sz="1800" dirty="0"/>
              <a:t>. Each data source may give a </a:t>
            </a:r>
            <a:r>
              <a:rPr lang="en-US" sz="1800" b="1" dirty="0">
                <a:solidFill>
                  <a:srgbClr val="0070C0"/>
                </a:solidFill>
              </a:rPr>
              <a:t>different interface </a:t>
            </a:r>
            <a:r>
              <a:rPr lang="en-US" sz="1800" dirty="0"/>
              <a:t>and </a:t>
            </a:r>
            <a:r>
              <a:rPr lang="en-US" sz="1800" dirty="0" smtClean="0"/>
              <a:t>a </a:t>
            </a:r>
            <a:r>
              <a:rPr lang="en-US" sz="1800" b="1" dirty="0" smtClean="0">
                <a:solidFill>
                  <a:srgbClr val="0070C0"/>
                </a:solidFill>
              </a:rPr>
              <a:t>different </a:t>
            </a:r>
            <a:r>
              <a:rPr lang="en-US" sz="1800" b="1" dirty="0">
                <a:solidFill>
                  <a:srgbClr val="0070C0"/>
                </a:solidFill>
              </a:rPr>
              <a:t>format </a:t>
            </a:r>
            <a:r>
              <a:rPr lang="en-US" sz="1800" dirty="0"/>
              <a:t>for delivering data.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Polling </a:t>
            </a:r>
            <a:r>
              <a:rPr lang="en-US" sz="1800" dirty="0"/>
              <a:t>websites for updates is complicated by </a:t>
            </a:r>
            <a:r>
              <a:rPr lang="en-US" sz="1800" b="1" dirty="0">
                <a:solidFill>
                  <a:srgbClr val="0070C0"/>
                </a:solidFill>
              </a:rPr>
              <a:t>varying latency</a:t>
            </a:r>
            <a:r>
              <a:rPr lang="en-US" sz="1800" dirty="0"/>
              <a:t>. Many of the </a:t>
            </a:r>
            <a:r>
              <a:rPr lang="en-US" sz="1800" dirty="0" smtClean="0"/>
              <a:t>data sources </a:t>
            </a:r>
            <a:r>
              <a:rPr lang="en-US" sz="1800" dirty="0"/>
              <a:t>report the same activity multiple times; so there is a need to carefully eliminate </a:t>
            </a:r>
            <a:r>
              <a:rPr lang="en-US" sz="1800" b="1" dirty="0">
                <a:solidFill>
                  <a:srgbClr val="0070C0"/>
                </a:solidFill>
              </a:rPr>
              <a:t>duplicates</a:t>
            </a:r>
            <a:r>
              <a:rPr lang="en-US" sz="1800" dirty="0" smtClean="0"/>
              <a:t>.</a:t>
            </a:r>
            <a:endParaRPr lang="en-US" sz="1800" i="1" dirty="0" smtClean="0">
              <a:solidFill>
                <a:srgbClr val="00B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language styles </a:t>
            </a:r>
            <a:r>
              <a:rPr lang="en-US" sz="1800" dirty="0"/>
              <a:t>differ </a:t>
            </a:r>
            <a:r>
              <a:rPr lang="en-US" sz="1800" dirty="0" smtClean="0"/>
              <a:t>across sources</a:t>
            </a:r>
            <a:r>
              <a:rPr lang="en-US" sz="1800" dirty="0"/>
              <a:t> </a:t>
            </a:r>
            <a:r>
              <a:rPr lang="en-US" sz="1800" dirty="0" smtClean="0"/>
              <a:t>(e.g. Social Media </a:t>
            </a:r>
            <a:r>
              <a:rPr lang="en-US" sz="1800" dirty="0"/>
              <a:t>differs in style from </a:t>
            </a:r>
            <a:r>
              <a:rPr lang="en-US" sz="1800" dirty="0" smtClean="0"/>
              <a:t>SFC documentation).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These </a:t>
            </a:r>
            <a:r>
              <a:rPr lang="en-US" sz="1800" dirty="0"/>
              <a:t>technical and operational challenges provide an opportunity for intermediary firms to bridge the gap </a:t>
            </a:r>
            <a:r>
              <a:rPr lang="en-US" sz="1800" dirty="0" smtClean="0"/>
              <a:t>between investment </a:t>
            </a:r>
            <a:r>
              <a:rPr lang="en-US" sz="1800" dirty="0"/>
              <a:t>managers and social media. Typically such firms have a partnership with the data source and they offer a </a:t>
            </a:r>
            <a:r>
              <a:rPr lang="en-US" sz="1800" b="1" dirty="0" smtClean="0">
                <a:solidFill>
                  <a:srgbClr val="0070C0"/>
                </a:solidFill>
              </a:rPr>
              <a:t>single API</a:t>
            </a:r>
            <a:r>
              <a:rPr lang="en-US" sz="1800" dirty="0" smtClean="0"/>
              <a:t> </a:t>
            </a:r>
            <a:r>
              <a:rPr lang="en-US" sz="1800" dirty="0"/>
              <a:t>through which the client can access multiple sources of data</a:t>
            </a:r>
          </a:p>
        </p:txBody>
      </p:sp>
    </p:spTree>
    <p:extLst>
      <p:ext uri="{BB962C8B-B14F-4D97-AF65-F5344CB8AC3E}">
        <p14:creationId xmlns:p14="http://schemas.microsoft.com/office/powerpoint/2010/main" val="277942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Template-CBF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Template-CBF</Template>
  <TotalTime>17999</TotalTime>
  <Words>4403</Words>
  <Application>Microsoft Office PowerPoint</Application>
  <PresentationFormat>On-screen Show (4:3)</PresentationFormat>
  <Paragraphs>621</Paragraphs>
  <Slides>64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PowerPoint Template-CBF</vt:lpstr>
      <vt:lpstr>Big Data, AI, Machine Learning, Investment and Algo Trading</vt:lpstr>
      <vt:lpstr>Sentiment Analysis</vt:lpstr>
      <vt:lpstr>Sentiment Analysis</vt:lpstr>
      <vt:lpstr>Types of Sentiment </vt:lpstr>
      <vt:lpstr>Types of Sentiment </vt:lpstr>
      <vt:lpstr>Types of Sentiment </vt:lpstr>
      <vt:lpstr>Examples: Social Media</vt:lpstr>
      <vt:lpstr>PowerPoint Presentation</vt:lpstr>
      <vt:lpstr>Sentiment Details</vt:lpstr>
      <vt:lpstr>Sentiment Details</vt:lpstr>
      <vt:lpstr>Sentiment Details</vt:lpstr>
      <vt:lpstr>Sentiment Details</vt:lpstr>
      <vt:lpstr>Sentiment Details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Sentdex Sentiment Signals API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Word2Vec</vt:lpstr>
      <vt:lpstr>Word2Vec – Definition</vt:lpstr>
      <vt:lpstr>Word2Vec – Definition</vt:lpstr>
      <vt:lpstr>Word2Vec – Similarity </vt:lpstr>
      <vt:lpstr>Word2Vec – Dissimilarity</vt:lpstr>
      <vt:lpstr>Word2Vec – Addition and Subtraction</vt:lpstr>
      <vt:lpstr>Word2Vec – Corpus comparison</vt:lpstr>
      <vt:lpstr>Word2Vec – Chinese Language</vt:lpstr>
      <vt:lpstr>PowerPoint Presentation</vt:lpstr>
      <vt:lpstr>PowerPoint Presentation</vt:lpstr>
      <vt:lpstr>Word2Vec – Sentiment Analysis</vt:lpstr>
      <vt:lpstr>Latest NLP Developments</vt:lpstr>
      <vt:lpstr>Group Discussions</vt:lpstr>
      <vt:lpstr>Group Discussions</vt:lpstr>
      <vt:lpstr>Case Studies: Sentiment ETF</vt:lpstr>
      <vt:lpstr>Case Studies: Twitter Sentiment S&amp;P 500</vt:lpstr>
      <vt:lpstr>Case Studies: Twitter Sentiment S&amp;P 500</vt:lpstr>
      <vt:lpstr>Case Studies: Twitter Sentiment S&amp;P 500</vt:lpstr>
      <vt:lpstr>Case Studies: Sentiment to trade Bonds</vt:lpstr>
      <vt:lpstr>Case Studies: Sentiment to trade Bonds</vt:lpstr>
      <vt:lpstr>Case Studies: Sentiment to trade Bonds</vt:lpstr>
      <vt:lpstr>Case Studies: Sentiment to trade Bonds</vt:lpstr>
      <vt:lpstr>Case Studies: Sentiment to trade Indexes</vt:lpstr>
      <vt:lpstr>Case Studies: Sentiment to trade Currencies</vt:lpstr>
      <vt:lpstr>Case Studies: Smart Beta</vt:lpstr>
      <vt:lpstr>Case Studies: Smart Beta</vt:lpstr>
      <vt:lpstr>Case Studies: Smart Beta</vt:lpstr>
      <vt:lpstr>Detecting Fake or Deceptive Opinions</vt:lpstr>
      <vt:lpstr>Detecting Fake or Deceptive Opinions</vt:lpstr>
      <vt:lpstr>Types of Data, Features, and Detection</vt:lpstr>
      <vt:lpstr>Types of Data, Features, and Detection</vt:lpstr>
      <vt:lpstr>Types of Data, Features, and Detection</vt:lpstr>
      <vt:lpstr>Types of Data, Features, and Detection</vt:lpstr>
      <vt:lpstr>Detect fake review/reviewer</vt:lpstr>
      <vt:lpstr>Detect fake review/reviewer</vt:lpstr>
      <vt:lpstr>Detect fake review/reviewer</vt:lpstr>
      <vt:lpstr>Detect fake review/reviewer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A.I. and Investing</dc:title>
  <dc:creator>Liu Wai Keung</dc:creator>
  <cp:lastModifiedBy>Liu Wai Keung</cp:lastModifiedBy>
  <cp:revision>169</cp:revision>
  <cp:lastPrinted>2013-10-02T07:30:28Z</cp:lastPrinted>
  <dcterms:created xsi:type="dcterms:W3CDTF">2018-01-14T13:40:03Z</dcterms:created>
  <dcterms:modified xsi:type="dcterms:W3CDTF">2021-07-26T01:57:57Z</dcterms:modified>
</cp:coreProperties>
</file>